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435" r:id="rId3"/>
    <p:sldId id="437" r:id="rId4"/>
    <p:sldId id="43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79C5C2AD-AC6D-4937-8397-D242C5059173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42FA0E5B-48A3-416E-AC5D-A6C49D8F8736}"/>
              </a:ext>
            </a:extLst>
          </p:cNvPr>
          <p:cNvSpPr/>
          <p:nvPr/>
        </p:nvSpPr>
        <p:spPr>
          <a:xfrm>
            <a:off x="-2117" y="0"/>
            <a:ext cx="6098117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  <p:pic>
        <p:nvPicPr>
          <p:cNvPr id="6" name="shpBeeldmerk">
            <a:extLst>
              <a:ext uri="{FF2B5EF4-FFF2-40B4-BE49-F238E27FC236}">
                <a16:creationId xmlns:a16="http://schemas.microsoft.com/office/drawing/2014/main" id="{7FFF1BF7-E4B3-4B59-981C-EE8A4CABF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80"/>
          <a:stretch>
            <a:fillRect/>
          </a:stretch>
        </p:blipFill>
        <p:spPr bwMode="auto">
          <a:xfrm>
            <a:off x="-2117" y="11113"/>
            <a:ext cx="1219411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76053" y="1988840"/>
            <a:ext cx="5280587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94752" y="3789042"/>
            <a:ext cx="5261888" cy="16557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1233A23-72C5-4F1A-BE13-C41168CD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6484" y="5589588"/>
            <a:ext cx="5281083" cy="360362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1216F2E-5CD2-4F78-ADD6-259502D44E0B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056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abel 3"/>
          <p:cNvSpPr>
            <a:spLocks noGrp="1"/>
          </p:cNvSpPr>
          <p:nvPr>
            <p:ph type="tbl" sz="quarter" idx="10"/>
          </p:nvPr>
        </p:nvSpPr>
        <p:spPr>
          <a:xfrm>
            <a:off x="0" y="1052515"/>
            <a:ext cx="12192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/>
              <a:t>Klik op het pictogram als u een tabel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95542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/>
          </p:nvPr>
        </p:nvSpPr>
        <p:spPr bwMode="auto">
          <a:xfrm>
            <a:off x="335360" y="2156862"/>
            <a:ext cx="564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nl-NL" sz="2400" dirty="0" smtClean="0"/>
            </a:lvl1pPr>
            <a:lvl2pPr>
              <a:defRPr lang="nl-NL" sz="2000" dirty="0" smtClean="0"/>
            </a:lvl2pPr>
            <a:lvl3pPr>
              <a:defRPr lang="nl-NL" sz="1800" dirty="0" smtClean="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564000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Tijdelijke aanduiding voor inhoud 14"/>
          <p:cNvSpPr>
            <a:spLocks noGrp="1"/>
          </p:cNvSpPr>
          <p:nvPr>
            <p:ph sz="quarter" idx="10"/>
          </p:nvPr>
        </p:nvSpPr>
        <p:spPr>
          <a:xfrm>
            <a:off x="6096000" y="1052737"/>
            <a:ext cx="6096000" cy="5289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1E50F51-9109-49E1-AFE7-CC88C44B094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575E7-F520-4672-B04E-8A33C46D8383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FD27D9E7-7A64-43CF-B03A-724C850F820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6121A72-E90E-417F-A836-3A5BC0E9C3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62A3A167-036D-4BA2-A039-1ECA2CF64D5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10208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/>
          </p:nvPr>
        </p:nvSpPr>
        <p:spPr bwMode="auto">
          <a:xfrm>
            <a:off x="335360" y="2156862"/>
            <a:ext cx="564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564000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Tijdelijke aanduiding voor afbeelding 14"/>
          <p:cNvSpPr>
            <a:spLocks noGrp="1"/>
          </p:cNvSpPr>
          <p:nvPr>
            <p:ph type="pic" sz="quarter" idx="10"/>
          </p:nvPr>
        </p:nvSpPr>
        <p:spPr>
          <a:xfrm>
            <a:off x="6096018" y="1052737"/>
            <a:ext cx="6095999" cy="52895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64BF6B36-C9C3-40E7-9604-A21C5286FD0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4A2A9-3BC1-4BC0-B683-70C7B3F0B6C4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FB7D55D7-E05D-446D-96DD-391C7B1E56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5040C118-1447-4A61-A7B9-0EBD44F0EA2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D06066D6-1337-4AC1-9B98-6B16455DD36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42497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647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ED8F656-35E5-40D3-AB90-877CCFC570A9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2AC3F13-6519-45A2-911C-1B6502022437}"/>
              </a:ext>
            </a:extLst>
          </p:cNvPr>
          <p:cNvSpPr/>
          <p:nvPr/>
        </p:nvSpPr>
        <p:spPr>
          <a:xfrm>
            <a:off x="-2117" y="0"/>
            <a:ext cx="6098117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  <p:pic>
        <p:nvPicPr>
          <p:cNvPr id="6" name="shpBeeldmerk">
            <a:extLst>
              <a:ext uri="{FF2B5EF4-FFF2-40B4-BE49-F238E27FC236}">
                <a16:creationId xmlns:a16="http://schemas.microsoft.com/office/drawing/2014/main" id="{F297FD4C-A613-4463-83E8-0B8C30621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/>
          <a:stretch>
            <a:fillRect/>
          </a:stretch>
        </p:blipFill>
        <p:spPr bwMode="auto">
          <a:xfrm>
            <a:off x="0" y="1"/>
            <a:ext cx="121920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76053" y="1988840"/>
            <a:ext cx="5280587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94752" y="3789042"/>
            <a:ext cx="5261888" cy="16557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en-GB" noProof="0" dirty="0"/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37D40448-FD37-46D7-B237-0113902B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6484" y="5589588"/>
            <a:ext cx="5281083" cy="360362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74C9650-414F-496F-8E67-3ABA5DD50834}" type="datetimeFigureOut">
              <a:rPr lang="en-GB"/>
              <a:pPr>
                <a:defRPr/>
              </a:pPr>
              <a:t>02/03/2021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60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1152128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328084" y="2145177"/>
            <a:ext cx="11520000" cy="40322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884554-A25D-488F-9A99-4AC82CC731B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0A59-BA4A-4FD2-B77B-744B23BF98F7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563C8B-65D4-4DA4-933A-483FAEE0307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E567AE-CA41-4388-9E51-27A384145D9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96762E2-2A79-49F8-8A3F-7A598CDF601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723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37806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1152128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328084" y="2145177"/>
            <a:ext cx="5640000" cy="403225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6216640" y="2132854"/>
            <a:ext cx="5640000" cy="403225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222384B0-ACF9-437C-8548-B538DBC75EE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E2059-55D6-4F53-B476-A6D232C82B1E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8982CFCD-5049-4B47-9107-779C94A735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FC9A218-E27C-43E5-B63D-0E0375AF816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73C2737-3A47-45FD-992D-F808C692BB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5307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28450" y="2132857"/>
            <a:ext cx="5646929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1152128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idx="12"/>
          </p:nvPr>
        </p:nvSpPr>
        <p:spPr>
          <a:xfrm>
            <a:off x="6209730" y="2156861"/>
            <a:ext cx="5646929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328084" y="2925304"/>
            <a:ext cx="564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8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6216640" y="2924944"/>
            <a:ext cx="564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B51AF6F5-73CE-4A5D-AEA0-0BAD41A012D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F5883-2A99-4A8C-A682-D821235C69B1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1A6C3689-E874-4E31-9820-BC349C424EF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9921EBBE-4C0B-4F6F-BD95-FBCAF9850C5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2215942-0A26-42EB-A2A0-18DCC384213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1797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1268770"/>
            <a:ext cx="11521280" cy="8640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36D6C868-4E60-4A80-BEBF-7765D07D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1484-195E-4AB3-91B3-1E75A6EE7B8A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430E475F-8504-4C21-84A0-4D01AFCD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779DB7BE-3DD0-4D04-98E9-4D2D9FAF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83619-BE84-4389-8994-F55A5B2226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902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0"/>
          </p:nvPr>
        </p:nvSpPr>
        <p:spPr>
          <a:xfrm>
            <a:off x="0" y="1052515"/>
            <a:ext cx="12192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4539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2"/>
          <p:cNvSpPr>
            <a:spLocks noGrp="1"/>
          </p:cNvSpPr>
          <p:nvPr>
            <p:ph type="chart" sz="quarter" idx="10"/>
          </p:nvPr>
        </p:nvSpPr>
        <p:spPr>
          <a:xfrm>
            <a:off x="0" y="1052515"/>
            <a:ext cx="12192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/>
              <a:t>Klik op het pictogram als u een grafiek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5626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Onder">
            <a:extLst>
              <a:ext uri="{FF2B5EF4-FFF2-40B4-BE49-F238E27FC236}">
                <a16:creationId xmlns:a16="http://schemas.microsoft.com/office/drawing/2014/main" id="{93EDA4F0-B262-4D99-BF3F-8BA29FA02302}"/>
              </a:ext>
            </a:extLst>
          </p:cNvPr>
          <p:cNvSpPr/>
          <p:nvPr/>
        </p:nvSpPr>
        <p:spPr>
          <a:xfrm>
            <a:off x="0" y="6318250"/>
            <a:ext cx="12192000" cy="539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tx2"/>
              </a:solidFill>
            </a:endParaRPr>
          </a:p>
        </p:txBody>
      </p:sp>
      <p:sp>
        <p:nvSpPr>
          <p:cNvPr id="7" name="shpKleurvlakBoven">
            <a:extLst>
              <a:ext uri="{FF2B5EF4-FFF2-40B4-BE49-F238E27FC236}">
                <a16:creationId xmlns:a16="http://schemas.microsoft.com/office/drawing/2014/main" id="{D9EC92D5-2688-4C97-9580-4C0DD3021A29}"/>
              </a:ext>
            </a:extLst>
          </p:cNvPr>
          <p:cNvSpPr/>
          <p:nvPr/>
        </p:nvSpPr>
        <p:spPr>
          <a:xfrm>
            <a:off x="0" y="1"/>
            <a:ext cx="12192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/>
          </a:p>
        </p:txBody>
      </p:sp>
      <p:pic>
        <p:nvPicPr>
          <p:cNvPr id="1028" name="shpBeeldmerk" descr="RO__vervolgpagina~LPPT.png">
            <a:extLst>
              <a:ext uri="{FF2B5EF4-FFF2-40B4-BE49-F238E27FC236}">
                <a16:creationId xmlns:a16="http://schemas.microsoft.com/office/drawing/2014/main" id="{B15BD1EC-8FB6-4CB7-AEAA-7F3DF2D857D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pKleurvlakBoven">
            <a:extLst>
              <a:ext uri="{FF2B5EF4-FFF2-40B4-BE49-F238E27FC236}">
                <a16:creationId xmlns:a16="http://schemas.microsoft.com/office/drawing/2014/main" id="{3297BF65-9453-454C-99EE-30C7FBD7A7E2}"/>
              </a:ext>
            </a:extLst>
          </p:cNvPr>
          <p:cNvSpPr/>
          <p:nvPr/>
        </p:nvSpPr>
        <p:spPr>
          <a:xfrm>
            <a:off x="0" y="1"/>
            <a:ext cx="12192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/>
          </a:p>
        </p:txBody>
      </p:sp>
      <p:pic>
        <p:nvPicPr>
          <p:cNvPr id="1030" name="shpBeeldmerk" descr="RO__vervolgpagina~LPPT.png">
            <a:extLst>
              <a:ext uri="{FF2B5EF4-FFF2-40B4-BE49-F238E27FC236}">
                <a16:creationId xmlns:a16="http://schemas.microsoft.com/office/drawing/2014/main" id="{805FA909-8E48-4EC5-A2D3-0D16EC92ECE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pKleurvlakBoven">
            <a:extLst>
              <a:ext uri="{FF2B5EF4-FFF2-40B4-BE49-F238E27FC236}">
                <a16:creationId xmlns:a16="http://schemas.microsoft.com/office/drawing/2014/main" id="{83767D9D-7837-4AF5-89A8-C15BC2A53DB5}"/>
              </a:ext>
            </a:extLst>
          </p:cNvPr>
          <p:cNvSpPr/>
          <p:nvPr/>
        </p:nvSpPr>
        <p:spPr>
          <a:xfrm>
            <a:off x="0" y="1"/>
            <a:ext cx="12192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/>
          </a:p>
        </p:txBody>
      </p:sp>
      <p:pic>
        <p:nvPicPr>
          <p:cNvPr id="1032" name="shpBeeldmerk" descr="RO__vervolgpagina~LPPT.png">
            <a:extLst>
              <a:ext uri="{FF2B5EF4-FFF2-40B4-BE49-F238E27FC236}">
                <a16:creationId xmlns:a16="http://schemas.microsoft.com/office/drawing/2014/main" id="{0B9FB1E9-BD89-4606-B0DD-219F2143904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shpTitel">
            <a:extLst>
              <a:ext uri="{FF2B5EF4-FFF2-40B4-BE49-F238E27FC236}">
                <a16:creationId xmlns:a16="http://schemas.microsoft.com/office/drawing/2014/main" id="{56B14032-8429-4168-A37A-03CFA3D69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4434" y="1268414"/>
            <a:ext cx="11523133" cy="865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8" name="Tijdelijke aanduiding voor datum 3">
            <a:extLst>
              <a:ext uri="{FF2B5EF4-FFF2-40B4-BE49-F238E27FC236}">
                <a16:creationId xmlns:a16="http://schemas.microsoft.com/office/drawing/2014/main" id="{5D756CC4-81EC-429E-8D93-81C1FC3CB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1" y="6597651"/>
            <a:ext cx="5761567" cy="25241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F6F8AFA-E204-4EF7-8905-C60E26F51F98}" type="datetimeFigureOut">
              <a:rPr lang="nl-NL"/>
              <a:pPr>
                <a:defRPr/>
              </a:pPr>
              <a:t>2-3-2021</a:t>
            </a:fld>
            <a:endParaRPr lang="nl-NL" dirty="0"/>
          </a:p>
        </p:txBody>
      </p:sp>
      <p:sp>
        <p:nvSpPr>
          <p:cNvPr id="19" name="Tijdelijke aanduiding voor voettekst 4">
            <a:extLst>
              <a:ext uri="{FF2B5EF4-FFF2-40B4-BE49-F238E27FC236}">
                <a16:creationId xmlns:a16="http://schemas.microsoft.com/office/drawing/2014/main" id="{990DFFF7-83C4-46F9-8F79-F1D809228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6367" y="6342063"/>
            <a:ext cx="9601200" cy="2667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" name="Tijdelijke aanduiding voor dianummer 5">
            <a:extLst>
              <a:ext uri="{FF2B5EF4-FFF2-40B4-BE49-F238E27FC236}">
                <a16:creationId xmlns:a16="http://schemas.microsoft.com/office/drawing/2014/main" id="{8DAC031F-6840-4147-B28D-A25189959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8085" y="6356351"/>
            <a:ext cx="967316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fld id="{DF7485E4-A4B1-4664-A055-D5C3DE68509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1732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cs typeface="Arial" charset="0"/>
        </a:defRPr>
      </a:lvl9pPr>
    </p:titleStyle>
    <p:bodyStyle>
      <a:lvl1pPr marL="358775" indent="-358775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Verdana" panose="020B060403050404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500" indent="-35877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75000"/>
        <a:buFont typeface="Verdana" panose="020B060403050404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el 1">
            <a:extLst>
              <a:ext uri="{FF2B5EF4-FFF2-40B4-BE49-F238E27FC236}">
                <a16:creationId xmlns:a16="http://schemas.microsoft.com/office/drawing/2014/main" id="{C06C85FE-6536-4C38-935E-47920A7A2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1" y="1341438"/>
            <a:ext cx="4321175" cy="173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nl-NL" altLang="nl-NL" sz="3200" dirty="0"/>
              <a:t>Subsidie Circulaire Ketenprojecten</a:t>
            </a:r>
          </a:p>
        </p:txBody>
      </p:sp>
      <p:sp>
        <p:nvSpPr>
          <p:cNvPr id="162819" name="Ondertitel 2">
            <a:extLst>
              <a:ext uri="{FF2B5EF4-FFF2-40B4-BE49-F238E27FC236}">
                <a16:creationId xmlns:a16="http://schemas.microsoft.com/office/drawing/2014/main" id="{88BFF9C3-DDFC-4272-B4EF-D2E395FEBCBF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6470651" y="3500438"/>
            <a:ext cx="3946525" cy="20888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altLang="nl-NL" sz="1600" dirty="0"/>
          </a:p>
          <a:p>
            <a:pPr eaLnBrk="1" hangingPunct="1"/>
            <a:r>
              <a:rPr lang="nl-NL" altLang="nl-NL" sz="1600" dirty="0"/>
              <a:t>Monique Dahm</a:t>
            </a:r>
          </a:p>
          <a:p>
            <a:pPr eaLnBrk="1" hangingPunct="1"/>
            <a:r>
              <a:rPr lang="nl-NL" altLang="nl-NL" sz="1600" dirty="0"/>
              <a:t>Adviseur Circulaire Ketenprojecten</a:t>
            </a:r>
          </a:p>
          <a:p>
            <a:pPr eaLnBrk="1" hangingPunct="1"/>
            <a:r>
              <a:rPr lang="nl-NL" altLang="nl-NL" sz="1600" dirty="0"/>
              <a:t>monique.dahm@rvo.nl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3406B-AD26-4953-AFD0-BE1C3FCD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regeling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1167AF-6924-4930-B8E0-8623A8C1A01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sz="2400" dirty="0"/>
              <a:t>50% subsidie voor:</a:t>
            </a:r>
          </a:p>
          <a:p>
            <a:r>
              <a:rPr lang="nl-NL" sz="2400" dirty="0"/>
              <a:t>experimentele ontwikkeling, proces- en organisatie innovatie en (verplichte) inhuur procesbegeleider</a:t>
            </a:r>
          </a:p>
          <a:p>
            <a:r>
              <a:rPr lang="nl-NL" sz="2400" dirty="0"/>
              <a:t>max. </a:t>
            </a:r>
            <a:r>
              <a:rPr lang="nl-NL" altLang="nl-NL" sz="2400" dirty="0"/>
              <a:t>€</a:t>
            </a:r>
            <a:r>
              <a:rPr lang="nl-NL" sz="2400" dirty="0"/>
              <a:t>20.000 per MKB ondernemer (max </a:t>
            </a:r>
            <a:r>
              <a:rPr lang="nl-NL" altLang="nl-NL" sz="2400" dirty="0"/>
              <a:t>€120.000 per project)</a:t>
            </a:r>
          </a:p>
          <a:p>
            <a:r>
              <a:rPr lang="nl-NL" sz="2400" dirty="0"/>
              <a:t>looptijd max. 2 jaar, start binnen 6 maanden na aanvraag</a:t>
            </a:r>
          </a:p>
          <a:p>
            <a:r>
              <a:rPr lang="nl-NL" sz="2400" dirty="0"/>
              <a:t>aanvraagperiode 2021: 1 april – 1 september</a:t>
            </a:r>
          </a:p>
          <a:p>
            <a:r>
              <a:rPr lang="nl-NL" altLang="nl-NL" sz="2400" dirty="0"/>
              <a:t>€ </a:t>
            </a:r>
            <a:r>
              <a:rPr lang="nl-NL" sz="2400" dirty="0"/>
              <a:t>4.500.000 beschikbaar</a:t>
            </a:r>
          </a:p>
        </p:txBody>
      </p:sp>
    </p:spTree>
    <p:extLst>
      <p:ext uri="{BB962C8B-B14F-4D97-AF65-F5344CB8AC3E}">
        <p14:creationId xmlns:p14="http://schemas.microsoft.com/office/powerpoint/2010/main" val="362751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0CFFD-AD0B-44AB-837C-FA899D55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Voorwaarden Project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3E9BAF-0DDC-40FB-8FE2-9A2AC0660C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sz="2400" dirty="0"/>
              <a:t>Project richt zich op de markt verhandelbare of toepasbare producten, processen of diensten die bij toepassing leiden tot grondstoffen besparing en afname van CO2-uitstoot.</a:t>
            </a:r>
          </a:p>
          <a:p>
            <a:r>
              <a:rPr lang="nl-NL" sz="2400" dirty="0"/>
              <a:t>Product of materiaalketen centraal</a:t>
            </a:r>
          </a:p>
          <a:p>
            <a:r>
              <a:rPr lang="nl-NL" sz="2400" dirty="0"/>
              <a:t>3 tot 6 ondernemers met minimaal 3 verschillende rollen in blijvend verband</a:t>
            </a:r>
          </a:p>
          <a:p>
            <a:r>
              <a:rPr lang="nl-NL" sz="2400" dirty="0"/>
              <a:t>Geen </a:t>
            </a:r>
            <a:r>
              <a:rPr lang="nl-NL" sz="2400" dirty="0" err="1"/>
              <a:t>downcycling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22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8BF9C-9B88-43C9-9092-7ABFFF37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09CBA1-070C-4552-B38E-2FCD840EEF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Lees de toelichting op de regeling</a:t>
            </a:r>
          </a:p>
          <a:p>
            <a:r>
              <a:rPr lang="nl-NL" dirty="0"/>
              <a:t>Wacht niet te lang met indienen</a:t>
            </a:r>
          </a:p>
          <a:p>
            <a:r>
              <a:rPr lang="nl-NL" dirty="0"/>
              <a:t>Check voorbeeldprojecten op de site</a:t>
            </a:r>
          </a:p>
          <a:p>
            <a:r>
              <a:rPr lang="nl-NL" dirty="0"/>
              <a:t>Verwachtingsmanagement en afspraken partners</a:t>
            </a:r>
          </a:p>
          <a:p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SUCCES!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3870205"/>
      </p:ext>
    </p:extLst>
  </p:cSld>
  <p:clrMapOvr>
    <a:masterClrMapping/>
  </p:clrMapOvr>
</p:sld>
</file>

<file path=ppt/theme/theme1.xml><?xml version="1.0" encoding="utf-8"?>
<a:theme xmlns:a="http://schemas.openxmlformats.org/drawingml/2006/main" name="RVO_Groen">
  <a:themeElements>
    <a:clrScheme name="RVO_Groen">
      <a:dk1>
        <a:sysClr val="windowText" lastClr="000000"/>
      </a:dk1>
      <a:lt1>
        <a:sysClr val="window" lastClr="FFFFFF"/>
      </a:lt1>
      <a:dk2>
        <a:srgbClr val="007BC7"/>
      </a:dk2>
      <a:lt2>
        <a:srgbClr val="EEECE1"/>
      </a:lt2>
      <a:accent1>
        <a:srgbClr val="39870C"/>
      </a:accent1>
      <a:accent2>
        <a:srgbClr val="8FCAE7"/>
      </a:accent2>
      <a:accent3>
        <a:srgbClr val="007BC7"/>
      </a:accent3>
      <a:accent4>
        <a:srgbClr val="F9E11E"/>
      </a:accent4>
      <a:accent5>
        <a:srgbClr val="E17000"/>
      </a:accent5>
      <a:accent6>
        <a:srgbClr val="D52B1E"/>
      </a:accent6>
      <a:hlink>
        <a:srgbClr val="002060"/>
      </a:hlink>
      <a:folHlink>
        <a:srgbClr val="800080"/>
      </a:folHlink>
    </a:clrScheme>
    <a:fontScheme name="RV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O_Groen" id="{8A17C751-49AE-4277-B65D-87F77821F915}" vid="{7DA3989F-421C-4C15-ABA1-5568380209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144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Verdana</vt:lpstr>
      <vt:lpstr>RVO_Groen</vt:lpstr>
      <vt:lpstr>Subsidie Circulaire Ketenprojecten</vt:lpstr>
      <vt:lpstr>Kenmerken van de regeling</vt:lpstr>
      <vt:lpstr>Voorwaarden Project</vt:lpstr>
      <vt:lpstr>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Subsidie Circulaire Ketenprojecten</dc:title>
  <dc:creator>Rijke - van Straten, dr. mr. C.E. de (Corine)</dc:creator>
  <cp:lastModifiedBy>Dahm, drs. M.T.P.G.M. (Monique)</cp:lastModifiedBy>
  <cp:revision>12</cp:revision>
  <dcterms:created xsi:type="dcterms:W3CDTF">2020-06-26T14:43:21Z</dcterms:created>
  <dcterms:modified xsi:type="dcterms:W3CDTF">2021-03-02T12:10:19Z</dcterms:modified>
</cp:coreProperties>
</file>