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9" roundtripDataSignature="AMtx7miyHGOdkb5Ox5J8J88iU5EHQ+HP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8" name="Shape 8"/>
        <p:cNvGrpSpPr/>
        <p:nvPr/>
      </p:nvGrpSpPr>
      <p:grpSpPr>
        <a:xfrm>
          <a:off x="0" y="0"/>
          <a:ext cx="0" cy="0"/>
          <a:chOff x="0" y="0"/>
          <a:chExt cx="0" cy="0"/>
        </a:xfrm>
      </p:grpSpPr>
      <p:sp>
        <p:nvSpPr>
          <p:cNvPr id="9" name="Google Shape;9;p4"/>
          <p:cNvSpPr/>
          <p:nvPr/>
        </p:nvSpPr>
        <p:spPr>
          <a:xfrm>
            <a:off x="5211885" y="0"/>
            <a:ext cx="3932115"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 name="Google Shape;10;p4"/>
          <p:cNvSpPr/>
          <p:nvPr/>
        </p:nvSpPr>
        <p:spPr>
          <a:xfrm>
            <a:off x="0" y="0"/>
            <a:ext cx="5211885"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 name="Google Shape;11;p4"/>
          <p:cNvPicPr preferRelativeResize="0"/>
          <p:nvPr/>
        </p:nvPicPr>
        <p:blipFill rotWithShape="1">
          <a:blip r:embed="rId2">
            <a:alphaModFix/>
          </a:blip>
          <a:srcRect b="0" l="0" r="0" t="0"/>
          <a:stretch/>
        </p:blipFill>
        <p:spPr>
          <a:xfrm>
            <a:off x="358204" y="363088"/>
            <a:ext cx="1971349" cy="604065"/>
          </a:xfrm>
          <a:prstGeom prst="rect">
            <a:avLst/>
          </a:prstGeom>
          <a:noFill/>
          <a:ln>
            <a:noFill/>
          </a:ln>
        </p:spPr>
      </p:pic>
      <p:sp>
        <p:nvSpPr>
          <p:cNvPr id="12" name="Google Shape;12;p4"/>
          <p:cNvSpPr/>
          <p:nvPr>
            <p:ph idx="2" type="pic"/>
          </p:nvPr>
        </p:nvSpPr>
        <p:spPr>
          <a:xfrm>
            <a:off x="4686893" y="1320473"/>
            <a:ext cx="1931761" cy="1497950"/>
          </a:xfrm>
          <a:prstGeom prst="rect">
            <a:avLst/>
          </a:prstGeom>
          <a:noFill/>
          <a:ln>
            <a:noFill/>
          </a:ln>
        </p:spPr>
      </p:sp>
      <p:sp>
        <p:nvSpPr>
          <p:cNvPr id="13" name="Google Shape;13;p4"/>
          <p:cNvSpPr/>
          <p:nvPr>
            <p:ph idx="3" type="pic"/>
          </p:nvPr>
        </p:nvSpPr>
        <p:spPr>
          <a:xfrm>
            <a:off x="4686893" y="2818423"/>
            <a:ext cx="1931761" cy="1497950"/>
          </a:xfrm>
          <a:prstGeom prst="rect">
            <a:avLst/>
          </a:prstGeom>
          <a:noFill/>
          <a:ln>
            <a:noFill/>
          </a:ln>
        </p:spPr>
      </p:sp>
      <p:cxnSp>
        <p:nvCxnSpPr>
          <p:cNvPr id="14" name="Google Shape;14;p4"/>
          <p:cNvCxnSpPr/>
          <p:nvPr/>
        </p:nvCxnSpPr>
        <p:spPr>
          <a:xfrm>
            <a:off x="4686893" y="4616450"/>
            <a:ext cx="4104682" cy="0"/>
          </a:xfrm>
          <a:prstGeom prst="straightConnector1">
            <a:avLst/>
          </a:prstGeom>
          <a:noFill/>
          <a:ln cap="flat" cmpd="sng" w="9525">
            <a:solidFill>
              <a:srgbClr val="F3CD03"/>
            </a:solidFill>
            <a:prstDash val="solid"/>
            <a:round/>
            <a:headEnd len="sm" w="sm" type="none"/>
            <a:tailEnd len="sm" w="sm" type="none"/>
          </a:ln>
        </p:spPr>
      </p:cxnSp>
      <p:cxnSp>
        <p:nvCxnSpPr>
          <p:cNvPr id="15" name="Google Shape;15;p4"/>
          <p:cNvCxnSpPr/>
          <p:nvPr/>
        </p:nvCxnSpPr>
        <p:spPr>
          <a:xfrm>
            <a:off x="5826718" y="4464050"/>
            <a:ext cx="0" cy="311150"/>
          </a:xfrm>
          <a:prstGeom prst="straightConnector1">
            <a:avLst/>
          </a:prstGeom>
          <a:noFill/>
          <a:ln cap="flat" cmpd="sng" w="9525">
            <a:solidFill>
              <a:srgbClr val="F3CD03"/>
            </a:solidFill>
            <a:prstDash val="solid"/>
            <a:round/>
            <a:headEnd len="sm" w="sm" type="none"/>
            <a:tailEnd len="sm" w="sm" type="none"/>
          </a:ln>
        </p:spPr>
      </p:cxnSp>
      <p:cxnSp>
        <p:nvCxnSpPr>
          <p:cNvPr id="16" name="Google Shape;16;p4"/>
          <p:cNvCxnSpPr/>
          <p:nvPr/>
        </p:nvCxnSpPr>
        <p:spPr>
          <a:xfrm>
            <a:off x="6810968" y="4464050"/>
            <a:ext cx="0" cy="311150"/>
          </a:xfrm>
          <a:prstGeom prst="straightConnector1">
            <a:avLst/>
          </a:prstGeom>
          <a:noFill/>
          <a:ln cap="flat" cmpd="sng" w="9525">
            <a:solidFill>
              <a:srgbClr val="F3CD03"/>
            </a:solidFill>
            <a:prstDash val="solid"/>
            <a:round/>
            <a:headEnd len="sm" w="sm" type="none"/>
            <a:tailEnd len="sm" w="sm" type="none"/>
          </a:ln>
        </p:spPr>
      </p:cxnSp>
      <p:cxnSp>
        <p:nvCxnSpPr>
          <p:cNvPr id="17" name="Google Shape;17;p4"/>
          <p:cNvCxnSpPr/>
          <p:nvPr/>
        </p:nvCxnSpPr>
        <p:spPr>
          <a:xfrm>
            <a:off x="7795218" y="4464050"/>
            <a:ext cx="0" cy="311150"/>
          </a:xfrm>
          <a:prstGeom prst="straightConnector1">
            <a:avLst/>
          </a:prstGeom>
          <a:noFill/>
          <a:ln cap="flat" cmpd="sng" w="9525">
            <a:solidFill>
              <a:srgbClr val="F3CD03"/>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 name="Google Shape;54;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2" name="Google Shape;62;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 name="Shape 18"/>
        <p:cNvGrpSpPr/>
        <p:nvPr/>
      </p:nvGrpSpPr>
      <p:grpSpPr>
        <a:xfrm>
          <a:off x="0" y="0"/>
          <a:ext cx="0" cy="0"/>
          <a:chOff x="0" y="0"/>
          <a:chExt cx="0" cy="0"/>
        </a:xfrm>
      </p:grpSpPr>
      <p:sp>
        <p:nvSpPr>
          <p:cNvPr id="19" name="Google Shape;19;p5"/>
          <p:cNvSpPr/>
          <p:nvPr/>
        </p:nvSpPr>
        <p:spPr>
          <a:xfrm flipH="1" rot="10800000">
            <a:off x="0" y="0"/>
            <a:ext cx="9144000" cy="9728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Circo - flyer 1920 x 1080.jpg" id="20" name="Google Shape;20;p5"/>
          <p:cNvPicPr preferRelativeResize="0"/>
          <p:nvPr/>
        </p:nvPicPr>
        <p:blipFill rotWithShape="1">
          <a:blip r:embed="rId2">
            <a:alphaModFix/>
          </a:blip>
          <a:srcRect b="0" l="74633" r="0" t="18914"/>
          <a:stretch/>
        </p:blipFill>
        <p:spPr>
          <a:xfrm>
            <a:off x="6824452" y="972868"/>
            <a:ext cx="2319547" cy="41706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7" name="Google Shape;27;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0" name="Google Shape;5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1.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p:nvPr/>
        </p:nvSpPr>
        <p:spPr>
          <a:xfrm>
            <a:off x="0" y="0"/>
            <a:ext cx="9144000"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 name="Google Shape;7;p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3" name="Google Shape;23;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irconl.nl/blended-tracks/" TargetMode="External"/><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mural.co/" TargetMode="External"/><Relationship Id="rId4" Type="http://schemas.openxmlformats.org/officeDocument/2006/relationships/hyperlink" Target="https://www.circonl.nl/blended-tracks/" TargetMode="External"/><Relationship Id="rId5" Type="http://schemas.openxmlformats.org/officeDocument/2006/relationships/hyperlink" Target="http://www.circonl.nl/" TargetMode="External"/><Relationship Id="rId6" Type="http://schemas.openxmlformats.org/officeDocument/2006/relationships/image" Target="../media/image5.jp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nvSpPr>
        <p:spPr>
          <a:xfrm>
            <a:off x="2434163" y="1226032"/>
            <a:ext cx="2064300" cy="29238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rPr b="1" i="0" lang="nl" sz="650" u="none" cap="none" strike="noStrike">
                <a:solidFill>
                  <a:schemeClr val="dk1"/>
                </a:solidFill>
                <a:latin typeface="Arial"/>
                <a:ea typeface="Arial"/>
                <a:cs typeface="Arial"/>
                <a:sym typeface="Arial"/>
              </a:rPr>
              <a:t>Voor wie?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rPr lang="nl" sz="650">
                <a:solidFill>
                  <a:schemeClr val="dk1"/>
                </a:solidFill>
              </a:rPr>
              <a:t>Bouwondernemers in de provincie Utrecht</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rPr b="1" i="0" lang="nl" sz="650" u="none" cap="none" strike="noStrike">
                <a:solidFill>
                  <a:schemeClr val="dk1"/>
                </a:solidFill>
                <a:latin typeface="Arial"/>
                <a:ea typeface="Arial"/>
                <a:cs typeface="Arial"/>
                <a:sym typeface="Arial"/>
              </a:rPr>
              <a:t>Wat levert het op?</a:t>
            </a:r>
            <a:endParaRPr b="0" i="0" sz="1400" u="none" cap="none" strike="noStrike">
              <a:solidFill>
                <a:schemeClr val="dk1"/>
              </a:solidFill>
              <a:latin typeface="Arial"/>
              <a:ea typeface="Arial"/>
              <a:cs typeface="Arial"/>
              <a:sym typeface="Arial"/>
            </a:endParaRPr>
          </a:p>
          <a:p>
            <a:pPr indent="-171450" lvl="0" marL="171450" marR="0" rtl="0" algn="l">
              <a:lnSpc>
                <a:spcPct val="130000"/>
              </a:lnSpc>
              <a:spcBef>
                <a:spcPts val="0"/>
              </a:spcBef>
              <a:spcAft>
                <a:spcPts val="0"/>
              </a:spcAft>
              <a:buClr>
                <a:srgbClr val="F3CD03"/>
              </a:buClr>
              <a:buSzPts val="650"/>
              <a:buFont typeface="Arial"/>
              <a:buChar char="•"/>
            </a:pPr>
            <a:r>
              <a:rPr b="0" i="0" lang="nl" sz="650" u="none" cap="none" strike="noStrike">
                <a:solidFill>
                  <a:schemeClr val="dk1"/>
                </a:solidFill>
                <a:latin typeface="Arial"/>
                <a:ea typeface="Arial"/>
                <a:cs typeface="Arial"/>
                <a:sym typeface="Arial"/>
              </a:rPr>
              <a:t>Tijdens de blended CIRCO Track ontdek je samen met ketenpartners circulaire business kansen en werk je er één uit tot een concreet plan, dat op korte termijn realiseerbaar is voor je bedrijf.</a:t>
            </a:r>
            <a:endParaRPr b="0" i="0" sz="650" u="none" cap="none" strike="noStrike">
              <a:solidFill>
                <a:schemeClr val="dk1"/>
              </a:solidFill>
              <a:latin typeface="Arial"/>
              <a:ea typeface="Arial"/>
              <a:cs typeface="Arial"/>
              <a:sym typeface="Arial"/>
            </a:endParaRPr>
          </a:p>
          <a:p>
            <a:pPr indent="-171450" lvl="0" marL="171450" marR="0" rtl="0" algn="l">
              <a:lnSpc>
                <a:spcPct val="130000"/>
              </a:lnSpc>
              <a:spcBef>
                <a:spcPts val="0"/>
              </a:spcBef>
              <a:spcAft>
                <a:spcPts val="0"/>
              </a:spcAft>
              <a:buClr>
                <a:srgbClr val="F3CD03"/>
              </a:buClr>
              <a:buSzPts val="650"/>
              <a:buFont typeface="Arial"/>
              <a:buChar char="•"/>
            </a:pPr>
            <a:r>
              <a:rPr b="0" i="0" lang="nl" sz="650" u="none" cap="none" strike="noStrike">
                <a:solidFill>
                  <a:schemeClr val="dk1"/>
                </a:solidFill>
                <a:latin typeface="Arial"/>
                <a:ea typeface="Arial"/>
                <a:cs typeface="Arial"/>
                <a:sym typeface="Arial"/>
              </a:rPr>
              <a:t>Het samenwerken binnen de keten maakt je ideeën slimmer én beter uitvoerbaar.</a:t>
            </a:r>
            <a:endParaRPr b="0" i="0" sz="1400" u="none" cap="none" strike="noStrike">
              <a:solidFill>
                <a:schemeClr val="dk1"/>
              </a:solidFill>
              <a:latin typeface="Arial"/>
              <a:ea typeface="Arial"/>
              <a:cs typeface="Arial"/>
              <a:sym typeface="Arial"/>
            </a:endParaRPr>
          </a:p>
          <a:p>
            <a:pPr indent="-171450" lvl="0" marL="171450" marR="0" rtl="0" algn="l">
              <a:lnSpc>
                <a:spcPct val="130000"/>
              </a:lnSpc>
              <a:spcBef>
                <a:spcPts val="0"/>
              </a:spcBef>
              <a:spcAft>
                <a:spcPts val="0"/>
              </a:spcAft>
              <a:buClr>
                <a:srgbClr val="F3CD03"/>
              </a:buClr>
              <a:buSzPts val="650"/>
              <a:buFont typeface="Arial"/>
              <a:buChar char="•"/>
            </a:pPr>
            <a:r>
              <a:rPr b="0" i="0" lang="nl" sz="650" u="none" cap="none" strike="noStrike">
                <a:solidFill>
                  <a:schemeClr val="dk1"/>
                </a:solidFill>
                <a:latin typeface="Arial"/>
                <a:ea typeface="Arial"/>
                <a:cs typeface="Arial"/>
                <a:sym typeface="Arial"/>
              </a:rPr>
              <a:t>Je krijgt toegang tot actuele kennis en concreet bruikbare tools.</a:t>
            </a:r>
            <a:endParaRPr b="0" i="0" sz="650" u="none" cap="none" strike="noStrike">
              <a:solidFill>
                <a:schemeClr val="dk1"/>
              </a:solidFill>
              <a:latin typeface="Arial"/>
              <a:ea typeface="Arial"/>
              <a:cs typeface="Arial"/>
              <a:sym typeface="Arial"/>
            </a:endParaRPr>
          </a:p>
          <a:p>
            <a:pPr indent="-171450" lvl="0" marL="171450" marR="0" rtl="0" algn="l">
              <a:lnSpc>
                <a:spcPct val="130000"/>
              </a:lnSpc>
              <a:spcBef>
                <a:spcPts val="0"/>
              </a:spcBef>
              <a:spcAft>
                <a:spcPts val="0"/>
              </a:spcAft>
              <a:buClr>
                <a:srgbClr val="F3CD03"/>
              </a:buClr>
              <a:buSzPts val="650"/>
              <a:buFont typeface="Arial"/>
              <a:buChar char="•"/>
            </a:pPr>
            <a:r>
              <a:rPr b="0" i="0" lang="nl" sz="650" u="none" cap="none" strike="noStrike">
                <a:solidFill>
                  <a:schemeClr val="dk1"/>
                </a:solidFill>
                <a:latin typeface="Arial"/>
                <a:ea typeface="Arial"/>
                <a:cs typeface="Arial"/>
                <a:sym typeface="Arial"/>
              </a:rPr>
              <a:t>Daarnaast krijg je zicht op mogelijke systeemveranderingen op lange termijn.</a:t>
            </a:r>
            <a:endParaRPr b="0" i="0" sz="650" u="none" cap="none" strike="noStrike">
              <a:solidFill>
                <a:schemeClr val="dk1"/>
              </a:solidFill>
              <a:latin typeface="Arial"/>
              <a:ea typeface="Arial"/>
              <a:cs typeface="Arial"/>
              <a:sym typeface="Arial"/>
            </a:endParaRPr>
          </a:p>
        </p:txBody>
      </p:sp>
      <p:sp>
        <p:nvSpPr>
          <p:cNvPr id="71" name="Google Shape;71;p1"/>
          <p:cNvSpPr txBox="1"/>
          <p:nvPr/>
        </p:nvSpPr>
        <p:spPr>
          <a:xfrm>
            <a:off x="4567117" y="214918"/>
            <a:ext cx="4161600" cy="729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nl" sz="2400" u="none" cap="none" strike="noStrike">
                <a:solidFill>
                  <a:srgbClr val="000000"/>
                </a:solidFill>
                <a:latin typeface="Arial"/>
                <a:ea typeface="Arial"/>
                <a:cs typeface="Arial"/>
                <a:sym typeface="Arial"/>
              </a:rPr>
              <a:t>THEMA</a:t>
            </a:r>
            <a:endParaRPr b="0" i="0" sz="10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700"/>
              <a:buFont typeface="Arial"/>
              <a:buNone/>
            </a:pPr>
            <a:r>
              <a:rPr b="1" lang="nl" sz="2200">
                <a:solidFill>
                  <a:schemeClr val="dk1"/>
                </a:solidFill>
              </a:rPr>
              <a:t>Circulaire bouw en renovatie</a:t>
            </a:r>
            <a:endParaRPr b="1" i="0" sz="2200" u="none" cap="none" strike="noStrike">
              <a:solidFill>
                <a:schemeClr val="dk1"/>
              </a:solidFill>
              <a:latin typeface="Arial"/>
              <a:ea typeface="Arial"/>
              <a:cs typeface="Arial"/>
              <a:sym typeface="Arial"/>
            </a:endParaRPr>
          </a:p>
        </p:txBody>
      </p:sp>
      <p:sp>
        <p:nvSpPr>
          <p:cNvPr id="72" name="Google Shape;72;p1"/>
          <p:cNvSpPr txBox="1"/>
          <p:nvPr/>
        </p:nvSpPr>
        <p:spPr>
          <a:xfrm>
            <a:off x="6310250" y="1251925"/>
            <a:ext cx="2355900" cy="295307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Programma</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chemeClr val="dk1"/>
                </a:solidFill>
                <a:latin typeface="Arial"/>
                <a:ea typeface="Arial"/>
                <a:cs typeface="Arial"/>
                <a:sym typeface="Arial"/>
              </a:rPr>
              <a:t>Het programma bestaat uit drie halve dagen waarin fysiek en online direct contact tussen de trainers en alle deelnemers is. Tussen deze contactmomenten wordt individueel aan de producten of diensten van je eigen gewerkt.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Dag 1 Initiate Workshop (halve dag, fysiek op locatie)</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chemeClr val="dk1"/>
                </a:solidFill>
                <a:latin typeface="Arial"/>
                <a:ea typeface="Arial"/>
                <a:cs typeface="Arial"/>
                <a:sym typeface="Arial"/>
              </a:rPr>
              <a:t>Tijdens deze eerste dag maak je kennis met de andere deelnemers en ga je aan de slag met het product of de dienst van je eigen bedrijf. Je analyseert de huidige lineaire waardeketen en brengt in beeld waar waardevernietiging en verspilling plaatsvindt. Hier zitten de circulaire kansen!</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1" i="0" sz="650" u="none" cap="none" strike="noStrike">
              <a:solidFill>
                <a:schemeClr val="dk1"/>
              </a:solidFill>
              <a:highlight>
                <a:srgbClr val="FFFF00"/>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Dag 2 Ideate Workshop (halve dag, online)</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chemeClr val="dk1"/>
                </a:solidFill>
                <a:latin typeface="Arial"/>
                <a:ea typeface="Arial"/>
                <a:cs typeface="Arial"/>
                <a:sym typeface="Arial"/>
              </a:rPr>
              <a:t>In de tweede bijeenkomst deel je je ambities met andere deelnemers, zodat zij je van nuttige input kunnen voorzien Daarna ga je gericht aan de slag met de circulaire businessmodellen en designstrategieën. Je ontwikkelt je circulaire business model en (her) ontwerp je je product en / of dienst.</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p:txBody>
      </p:sp>
      <p:sp>
        <p:nvSpPr>
          <p:cNvPr id="73" name="Google Shape;73;p1"/>
          <p:cNvSpPr/>
          <p:nvPr/>
        </p:nvSpPr>
        <p:spPr>
          <a:xfrm>
            <a:off x="4617052" y="4435925"/>
            <a:ext cx="906000" cy="1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CIRCO Track</a:t>
            </a:r>
            <a:endParaRPr b="0" i="0" sz="650" u="none" cap="none" strike="noStrike">
              <a:solidFill>
                <a:schemeClr val="dk1"/>
              </a:solidFill>
              <a:latin typeface="Arial"/>
              <a:ea typeface="Arial"/>
              <a:cs typeface="Arial"/>
              <a:sym typeface="Arial"/>
            </a:endParaRPr>
          </a:p>
        </p:txBody>
      </p:sp>
      <p:sp>
        <p:nvSpPr>
          <p:cNvPr id="74" name="Google Shape;74;p1"/>
          <p:cNvSpPr/>
          <p:nvPr/>
        </p:nvSpPr>
        <p:spPr>
          <a:xfrm>
            <a:off x="5791803" y="4435925"/>
            <a:ext cx="1024500" cy="1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Dag 1 Initiatie</a:t>
            </a:r>
            <a:endParaRPr b="1" i="0" sz="650" u="none" cap="none" strike="noStrike">
              <a:solidFill>
                <a:schemeClr val="dk1"/>
              </a:solidFill>
              <a:latin typeface="Arial"/>
              <a:ea typeface="Arial"/>
              <a:cs typeface="Arial"/>
              <a:sym typeface="Arial"/>
            </a:endParaRPr>
          </a:p>
        </p:txBody>
      </p:sp>
      <p:sp>
        <p:nvSpPr>
          <p:cNvPr id="75" name="Google Shape;75;p1"/>
          <p:cNvSpPr/>
          <p:nvPr/>
        </p:nvSpPr>
        <p:spPr>
          <a:xfrm>
            <a:off x="6772878" y="4435925"/>
            <a:ext cx="987300" cy="1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Dag 2 Ideate</a:t>
            </a:r>
            <a:endParaRPr b="0" i="0" sz="1400" u="none" cap="none" strike="noStrike">
              <a:solidFill>
                <a:srgbClr val="000000"/>
              </a:solidFill>
              <a:latin typeface="Arial"/>
              <a:ea typeface="Arial"/>
              <a:cs typeface="Arial"/>
              <a:sym typeface="Arial"/>
            </a:endParaRPr>
          </a:p>
        </p:txBody>
      </p:sp>
      <p:sp>
        <p:nvSpPr>
          <p:cNvPr id="76" name="Google Shape;76;p1"/>
          <p:cNvSpPr/>
          <p:nvPr/>
        </p:nvSpPr>
        <p:spPr>
          <a:xfrm>
            <a:off x="7760302" y="4435925"/>
            <a:ext cx="1146000" cy="1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Dag 3 Implement</a:t>
            </a:r>
            <a:endParaRPr b="1" i="0" sz="650" u="none" cap="none" strike="noStrike">
              <a:solidFill>
                <a:schemeClr val="dk1"/>
              </a:solidFill>
              <a:latin typeface="Arial"/>
              <a:ea typeface="Arial"/>
              <a:cs typeface="Arial"/>
              <a:sym typeface="Arial"/>
            </a:endParaRPr>
          </a:p>
        </p:txBody>
      </p:sp>
      <p:sp>
        <p:nvSpPr>
          <p:cNvPr id="77" name="Google Shape;77;p1"/>
          <p:cNvSpPr/>
          <p:nvPr/>
        </p:nvSpPr>
        <p:spPr>
          <a:xfrm>
            <a:off x="7760168" y="4588900"/>
            <a:ext cx="1295100" cy="1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lang="nl" sz="650">
                <a:solidFill>
                  <a:schemeClr val="dk1"/>
                </a:solidFill>
              </a:rPr>
              <a:t>30</a:t>
            </a:r>
            <a:r>
              <a:rPr b="0" i="0" lang="nl" sz="650" u="none" cap="none" strike="noStrike">
                <a:solidFill>
                  <a:schemeClr val="dk1"/>
                </a:solidFill>
                <a:latin typeface="Arial"/>
                <a:ea typeface="Arial"/>
                <a:cs typeface="Arial"/>
                <a:sym typeface="Arial"/>
              </a:rPr>
              <a:t> juni (13.00-17.00 uur) 2022 (fysiek met aansluitende borrel)</a:t>
            </a:r>
            <a:endParaRPr b="0" i="0" sz="1400" u="none" cap="none" strike="noStrike">
              <a:solidFill>
                <a:srgbClr val="000000"/>
              </a:solidFill>
              <a:latin typeface="Arial"/>
              <a:ea typeface="Arial"/>
              <a:cs typeface="Arial"/>
              <a:sym typeface="Arial"/>
            </a:endParaRPr>
          </a:p>
        </p:txBody>
      </p:sp>
      <p:sp>
        <p:nvSpPr>
          <p:cNvPr id="78" name="Google Shape;78;p1"/>
          <p:cNvSpPr/>
          <p:nvPr/>
        </p:nvSpPr>
        <p:spPr>
          <a:xfrm>
            <a:off x="6776043" y="4588897"/>
            <a:ext cx="1021335" cy="1646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lang="nl" sz="650">
                <a:solidFill>
                  <a:schemeClr val="dk1"/>
                </a:solidFill>
              </a:rPr>
              <a:t>17</a:t>
            </a:r>
            <a:r>
              <a:rPr b="0" i="0" lang="nl" sz="650" u="none" cap="none" strike="noStrike">
                <a:solidFill>
                  <a:schemeClr val="dk1"/>
                </a:solidFill>
                <a:latin typeface="Arial"/>
                <a:ea typeface="Arial"/>
                <a:cs typeface="Arial"/>
                <a:sym typeface="Arial"/>
              </a:rPr>
              <a:t> </a:t>
            </a:r>
            <a:r>
              <a:rPr lang="nl" sz="650">
                <a:solidFill>
                  <a:schemeClr val="dk1"/>
                </a:solidFill>
              </a:rPr>
              <a:t>juni</a:t>
            </a:r>
            <a:r>
              <a:rPr b="0" i="0" lang="nl" sz="650" u="none" cap="none" strike="noStrike">
                <a:solidFill>
                  <a:schemeClr val="dk1"/>
                </a:solidFill>
                <a:latin typeface="Arial"/>
                <a:ea typeface="Arial"/>
                <a:cs typeface="Arial"/>
                <a:sym typeface="Arial"/>
              </a:rPr>
              <a:t>(9.00-13.00 ) 2022 (online)</a:t>
            </a:r>
            <a:endParaRPr b="0" i="0" sz="650" u="none" cap="none" strike="noStrike">
              <a:solidFill>
                <a:schemeClr val="dk1"/>
              </a:solidFill>
              <a:latin typeface="Arial"/>
              <a:ea typeface="Arial"/>
              <a:cs typeface="Arial"/>
              <a:sym typeface="Arial"/>
            </a:endParaRPr>
          </a:p>
        </p:txBody>
      </p:sp>
      <p:sp>
        <p:nvSpPr>
          <p:cNvPr id="79" name="Google Shape;79;p1"/>
          <p:cNvSpPr/>
          <p:nvPr/>
        </p:nvSpPr>
        <p:spPr>
          <a:xfrm>
            <a:off x="4617043" y="4600575"/>
            <a:ext cx="1145895" cy="2923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lang="nl" sz="650">
                <a:solidFill>
                  <a:schemeClr val="dk1"/>
                </a:solidFill>
              </a:rPr>
              <a:t>Circulaire bouw en renovatie</a:t>
            </a:r>
            <a:endParaRPr b="0" i="0" sz="650" u="none" cap="none" strike="noStrike">
              <a:solidFill>
                <a:schemeClr val="dk1"/>
              </a:solidFill>
              <a:latin typeface="Arial"/>
              <a:ea typeface="Arial"/>
              <a:cs typeface="Arial"/>
              <a:sym typeface="Arial"/>
            </a:endParaRPr>
          </a:p>
        </p:txBody>
      </p:sp>
      <p:sp>
        <p:nvSpPr>
          <p:cNvPr id="80" name="Google Shape;80;p1"/>
          <p:cNvSpPr txBox="1"/>
          <p:nvPr/>
        </p:nvSpPr>
        <p:spPr>
          <a:xfrm>
            <a:off x="2600468" y="267598"/>
            <a:ext cx="2181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nl" sz="1300" u="none" cap="none" strike="noStrike">
                <a:solidFill>
                  <a:schemeClr val="dk1"/>
                </a:solidFill>
                <a:latin typeface="Arial"/>
                <a:ea typeface="Arial"/>
                <a:cs typeface="Arial"/>
                <a:sym typeface="Arial"/>
              </a:rPr>
              <a:t>Circular Business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300"/>
              <a:buFont typeface="Arial"/>
              <a:buNone/>
            </a:pPr>
            <a:r>
              <a:rPr b="0" i="0" lang="nl" sz="1300" u="none" cap="none" strike="noStrike">
                <a:solidFill>
                  <a:schemeClr val="dk1"/>
                </a:solidFill>
                <a:latin typeface="Arial"/>
                <a:ea typeface="Arial"/>
                <a:cs typeface="Arial"/>
                <a:sym typeface="Arial"/>
              </a:rPr>
              <a:t>Design Track - </a:t>
            </a:r>
            <a:r>
              <a:rPr b="0" i="0" lang="nl" sz="1300" u="sng" cap="none" strike="noStrike">
                <a:solidFill>
                  <a:schemeClr val="hlink"/>
                </a:solidFill>
                <a:latin typeface="Arial"/>
                <a:ea typeface="Arial"/>
                <a:cs typeface="Arial"/>
                <a:sym typeface="Arial"/>
                <a:hlinkClick r:id="rId3"/>
              </a:rPr>
              <a:t>Blended</a:t>
            </a:r>
            <a:endParaRPr b="0" i="0" sz="1400" u="none" cap="none" strike="noStrike">
              <a:solidFill>
                <a:srgbClr val="000000"/>
              </a:solidFill>
              <a:latin typeface="Arial"/>
              <a:ea typeface="Arial"/>
              <a:cs typeface="Arial"/>
              <a:sym typeface="Arial"/>
            </a:endParaRPr>
          </a:p>
        </p:txBody>
      </p:sp>
      <p:cxnSp>
        <p:nvCxnSpPr>
          <p:cNvPr id="81" name="Google Shape;81;p1"/>
          <p:cNvCxnSpPr/>
          <p:nvPr/>
        </p:nvCxnSpPr>
        <p:spPr>
          <a:xfrm>
            <a:off x="2694035" y="595378"/>
            <a:ext cx="1248331" cy="0"/>
          </a:xfrm>
          <a:prstGeom prst="straightConnector1">
            <a:avLst/>
          </a:prstGeom>
          <a:noFill/>
          <a:ln cap="flat" cmpd="sng" w="9525">
            <a:solidFill>
              <a:schemeClr val="dk1"/>
            </a:solidFill>
            <a:prstDash val="solid"/>
            <a:round/>
            <a:headEnd len="sm" w="sm" type="none"/>
            <a:tailEnd len="sm" w="sm" type="none"/>
          </a:ln>
        </p:spPr>
      </p:cxnSp>
      <p:cxnSp>
        <p:nvCxnSpPr>
          <p:cNvPr id="82" name="Google Shape;82;p1"/>
          <p:cNvCxnSpPr/>
          <p:nvPr/>
        </p:nvCxnSpPr>
        <p:spPr>
          <a:xfrm>
            <a:off x="2694035" y="956702"/>
            <a:ext cx="926359" cy="0"/>
          </a:xfrm>
          <a:prstGeom prst="straightConnector1">
            <a:avLst/>
          </a:prstGeom>
          <a:noFill/>
          <a:ln cap="flat" cmpd="sng" w="9525">
            <a:solidFill>
              <a:schemeClr val="dk1"/>
            </a:solidFill>
            <a:prstDash val="solid"/>
            <a:round/>
            <a:headEnd len="sm" w="sm" type="none"/>
            <a:tailEnd len="sm" w="sm" type="none"/>
          </a:ln>
        </p:spPr>
      </p:cxnSp>
      <p:pic>
        <p:nvPicPr>
          <p:cNvPr id="83" name="Google Shape;83;p1"/>
          <p:cNvPicPr preferRelativeResize="0"/>
          <p:nvPr/>
        </p:nvPicPr>
        <p:blipFill rotWithShape="1">
          <a:blip r:embed="rId4">
            <a:alphaModFix/>
          </a:blip>
          <a:srcRect b="0" l="0" r="0" t="0"/>
          <a:stretch/>
        </p:blipFill>
        <p:spPr>
          <a:xfrm>
            <a:off x="4686301" y="2624536"/>
            <a:ext cx="1428749" cy="1428749"/>
          </a:xfrm>
          <a:prstGeom prst="rect">
            <a:avLst/>
          </a:prstGeom>
          <a:noFill/>
          <a:ln>
            <a:noFill/>
          </a:ln>
        </p:spPr>
      </p:pic>
      <p:sp>
        <p:nvSpPr>
          <p:cNvPr id="84" name="Google Shape;84;p1"/>
          <p:cNvSpPr txBox="1"/>
          <p:nvPr/>
        </p:nvSpPr>
        <p:spPr>
          <a:xfrm>
            <a:off x="265390" y="1226032"/>
            <a:ext cx="2064300" cy="29238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rgbClr val="000000"/>
                </a:solidFill>
                <a:latin typeface="Arial"/>
                <a:ea typeface="Arial"/>
                <a:cs typeface="Arial"/>
                <a:sym typeface="Arial"/>
              </a:rPr>
              <a:t>Driedaags ontwikkeltraject</a:t>
            </a:r>
            <a:endParaRPr b="0" i="0" sz="65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Circulaire Economie is een systeem waarin hoogwaardige diensten worden geleverd en waar producten langer meegaan, slim worden hergebruikt en gerecycled. Dit vraagt om het (her)ontwerpen van producten en diensten én nieuwe business modellen. Hiervoor zijn nieuwe ketens en nieuwe samenwerkingen nodig. CIRCO biedt een ontwerpmethodiek aan om ketenpartners bij elkaar te brengen en vanuit ieders eigen positie en businesscase op weg te helpen met circulair ondernemen. </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rgbClr val="000000"/>
                </a:solidFill>
                <a:latin typeface="Arial"/>
                <a:ea typeface="Arial"/>
                <a:cs typeface="Arial"/>
                <a:sym typeface="Arial"/>
              </a:rPr>
              <a:t>Toelichting op hub / partners</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1" i="0" sz="65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CIRCO Hub Midden Nederland helpt bedrijven om circulair te gaan </a:t>
            </a:r>
            <a:r>
              <a:rPr lang="nl" sz="650"/>
              <a:t>ondernemen</a:t>
            </a:r>
            <a:r>
              <a:rPr b="0" i="0" lang="nl" sz="650" u="none" cap="none" strike="noStrike">
                <a:solidFill>
                  <a:srgbClr val="000000"/>
                </a:solidFill>
                <a:latin typeface="Arial"/>
                <a:ea typeface="Arial"/>
                <a:cs typeface="Arial"/>
                <a:sym typeface="Arial"/>
              </a:rPr>
              <a:t>. CIRCO Hub Midden Nederland wordt mede mogelijk gemaakt door zijn partners: Natuur en Milieufederatie Utrecht (NMU), Provincie Utrecht, Gemeente Utrecht, Gemeente Amersfoort, CIRCO, ROM Utrecht Region en de Rabobank. </a:t>
            </a:r>
            <a:endParaRPr b="0" i="0" sz="650" u="none" cap="none" strike="noStrike">
              <a:solidFill>
                <a:srgbClr val="000000"/>
              </a:solidFill>
              <a:latin typeface="Arial"/>
              <a:ea typeface="Arial"/>
              <a:cs typeface="Arial"/>
              <a:sym typeface="Arial"/>
            </a:endParaRPr>
          </a:p>
        </p:txBody>
      </p:sp>
      <p:pic>
        <p:nvPicPr>
          <p:cNvPr id="85" name="Google Shape;85;p1"/>
          <p:cNvPicPr preferRelativeResize="0"/>
          <p:nvPr/>
        </p:nvPicPr>
        <p:blipFill rotWithShape="1">
          <a:blip r:embed="rId5">
            <a:alphaModFix/>
          </a:blip>
          <a:srcRect b="0" l="0" r="0" t="0"/>
          <a:stretch/>
        </p:blipFill>
        <p:spPr>
          <a:xfrm>
            <a:off x="4693663" y="1145022"/>
            <a:ext cx="1421387" cy="1414064"/>
          </a:xfrm>
          <a:prstGeom prst="rect">
            <a:avLst/>
          </a:prstGeom>
          <a:noFill/>
          <a:ln>
            <a:noFill/>
          </a:ln>
        </p:spPr>
      </p:pic>
      <p:sp>
        <p:nvSpPr>
          <p:cNvPr id="86" name="Google Shape;86;p1"/>
          <p:cNvSpPr/>
          <p:nvPr/>
        </p:nvSpPr>
        <p:spPr>
          <a:xfrm>
            <a:off x="5853398" y="4600574"/>
            <a:ext cx="962905" cy="2923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50"/>
              <a:buFont typeface="Arial"/>
              <a:buNone/>
            </a:pPr>
            <a:r>
              <a:rPr lang="nl" sz="650">
                <a:solidFill>
                  <a:schemeClr val="dk1"/>
                </a:solidFill>
              </a:rPr>
              <a:t>31</a:t>
            </a:r>
            <a:r>
              <a:rPr b="0" i="0" lang="nl" sz="650" u="none" cap="none" strike="noStrike">
                <a:solidFill>
                  <a:schemeClr val="dk1"/>
                </a:solidFill>
                <a:latin typeface="Arial"/>
                <a:ea typeface="Arial"/>
                <a:cs typeface="Arial"/>
                <a:sym typeface="Arial"/>
              </a:rPr>
              <a:t> mei (9.00-13.00 uur) 2022 (fysiek)</a:t>
            </a:r>
            <a:endParaRPr b="0" i="0" sz="650" u="none" cap="none" strike="noStrike">
              <a:solidFill>
                <a:schemeClr val="dk1"/>
              </a:solidFill>
              <a:latin typeface="Arial"/>
              <a:ea typeface="Arial"/>
              <a:cs typeface="Arial"/>
              <a:sym typeface="Arial"/>
            </a:endParaRPr>
          </a:p>
        </p:txBody>
      </p:sp>
      <p:pic>
        <p:nvPicPr>
          <p:cNvPr id="87" name="Google Shape;87;p1"/>
          <p:cNvPicPr preferRelativeResize="0"/>
          <p:nvPr/>
        </p:nvPicPr>
        <p:blipFill>
          <a:blip r:embed="rId6">
            <a:alphaModFix/>
          </a:blip>
          <a:stretch>
            <a:fillRect/>
          </a:stretch>
        </p:blipFill>
        <p:spPr>
          <a:xfrm>
            <a:off x="2723725" y="1694125"/>
            <a:ext cx="1095464" cy="72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4603750" y="1073623"/>
            <a:ext cx="2064300" cy="26031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rgbClr val="000000"/>
                </a:solidFill>
                <a:latin typeface="Arial"/>
                <a:ea typeface="Arial"/>
                <a:cs typeface="Arial"/>
                <a:sym typeface="Arial"/>
              </a:rPr>
              <a:t>Kosten</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Per bedrijf wordt een bijdrage van € 1.000,- (excl. BTW) gevraagd. Voor dit bedrag volgen 2 personen 3 volledig verzorgde workshop dagdelen. </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Feitelijke kosten zijn € 2.000. Het gereduceerde tarief wordt mogelijk gemaakt door het Ministerie van Infrastructuur en Waterstaat, CIRCO Hub midden Nederland en zijn partners. </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1" i="0" sz="65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rgbClr val="000000"/>
                </a:solidFill>
                <a:latin typeface="Arial"/>
                <a:ea typeface="Arial"/>
                <a:cs typeface="Arial"/>
                <a:sym typeface="Arial"/>
              </a:rPr>
              <a:t>Deelnemers</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Aantal bedrijven: minimaal 8, maximaal 12 </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Er doen 2 personen per bedrijf mee, voor maximale impact ten behoeve van de implementatie</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rgbClr val="000000"/>
                </a:solidFill>
                <a:latin typeface="Arial"/>
                <a:ea typeface="Arial"/>
                <a:cs typeface="Arial"/>
                <a:sym typeface="Arial"/>
              </a:rPr>
              <a:t>Profielen van de deelnemers: iemand met technische achtergrond (ontwerper, engineer) en iemand met commerciële achtergrond (marketing, bedrijfskundig, inkoop) op beslisniveau binnen de organisatie.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265400" y="1073625"/>
            <a:ext cx="2064300" cy="39234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Dag 3 Implement Workshop (halve dag, fysiek op locatie)</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rPr b="0" i="0" lang="nl" sz="650" u="none" cap="none" strike="noStrike">
                <a:solidFill>
                  <a:schemeClr val="dk1"/>
                </a:solidFill>
                <a:latin typeface="Arial"/>
                <a:ea typeface="Arial"/>
                <a:cs typeface="Arial"/>
                <a:sym typeface="Arial"/>
              </a:rPr>
              <a:t>Tijdens de laatste workshop maak je de stap naar realisatie. In een implementatieplan zet je de activiteiten die nodig zijn voor de verandering van de huidige lineaire naar de gewenste circulaire situatie, uit in de tijd. Ook leer je om te gaan met barrières en bedenk je hoe je collega’s en management mee kunt krijgen in je ambitie en oplossing. Dit is de basis voor de laatste stap, waarin je een doordachte pitch voorbereidt. </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1"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rPr b="1" i="0" lang="nl" sz="650" u="none" cap="none" strike="noStrike">
                <a:solidFill>
                  <a:schemeClr val="dk1"/>
                </a:solidFill>
                <a:latin typeface="Arial"/>
                <a:ea typeface="Arial"/>
                <a:cs typeface="Arial"/>
                <a:sym typeface="Arial"/>
              </a:rPr>
              <a:t>Blended Track</a:t>
            </a:r>
            <a:endParaRPr b="0" i="0" sz="140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rPr b="0" i="0" lang="nl" sz="650" u="none" cap="none" strike="noStrike">
                <a:solidFill>
                  <a:schemeClr val="dk1"/>
                </a:solidFill>
                <a:latin typeface="Arial"/>
                <a:ea typeface="Arial"/>
                <a:cs typeface="Arial"/>
                <a:sym typeface="Arial"/>
              </a:rPr>
              <a:t>Tijdens de Blended Track ga je aan de slag in een unieke digitale leer- en werkomgeving. In de leermodules is alle theorie en uitleg te vinden en in </a:t>
            </a:r>
            <a:r>
              <a:rPr b="0" i="0" lang="nl" sz="650" u="sng" cap="none" strike="noStrike">
                <a:solidFill>
                  <a:schemeClr val="hlink"/>
                </a:solidFill>
                <a:latin typeface="Arial"/>
                <a:ea typeface="Arial"/>
                <a:cs typeface="Arial"/>
                <a:sym typeface="Arial"/>
                <a:hlinkClick r:id="rId3"/>
              </a:rPr>
              <a:t>MURAL</a:t>
            </a:r>
            <a:r>
              <a:rPr b="0" i="0" lang="nl" sz="650" u="none" cap="none" strike="noStrike">
                <a:solidFill>
                  <a:schemeClr val="dk1"/>
                </a:solidFill>
                <a:latin typeface="Arial"/>
                <a:ea typeface="Arial"/>
                <a:cs typeface="Arial"/>
                <a:sym typeface="Arial"/>
              </a:rPr>
              <a:t> werk je alles uit voor je eigen case en organisatie.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45720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50"/>
              <a:buFont typeface="Arial"/>
              <a:buNone/>
            </a:pPr>
            <a:r>
              <a:t/>
            </a:r>
            <a:endParaRPr b="0" i="1"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50"/>
              <a:buFont typeface="Arial"/>
              <a:buNone/>
            </a:pPr>
            <a:r>
              <a:t/>
            </a:r>
            <a:endParaRPr b="0" i="0" sz="650" u="none" cap="none" strike="noStrike">
              <a:solidFill>
                <a:srgbClr val="000000"/>
              </a:solidFill>
              <a:latin typeface="Arial"/>
              <a:ea typeface="Arial"/>
              <a:cs typeface="Arial"/>
              <a:sym typeface="Arial"/>
            </a:endParaRPr>
          </a:p>
        </p:txBody>
      </p:sp>
      <p:sp>
        <p:nvSpPr>
          <p:cNvPr id="94" name="Google Shape;94;p2"/>
          <p:cNvSpPr txBox="1"/>
          <p:nvPr/>
        </p:nvSpPr>
        <p:spPr>
          <a:xfrm>
            <a:off x="2434575" y="1046649"/>
            <a:ext cx="2064300" cy="3840000"/>
          </a:xfrm>
          <a:prstGeom prst="rect">
            <a:avLst/>
          </a:prstGeom>
          <a:noFill/>
          <a:ln>
            <a:noFill/>
          </a:ln>
        </p:spPr>
        <p:txBody>
          <a:bodyPr anchorCtr="0" anchor="t" bIns="45700" lIns="91425" spcFirstLastPara="1" rIns="91425" wrap="square" tIns="45700">
            <a:noAutofit/>
          </a:bodyPr>
          <a:lstStyle/>
          <a:p>
            <a:pPr indent="0" lvl="0" marL="48725" marR="0" rtl="0" algn="l">
              <a:lnSpc>
                <a:spcPct val="130000"/>
              </a:lnSpc>
              <a:spcBef>
                <a:spcPts val="0"/>
              </a:spcBef>
              <a:spcAft>
                <a:spcPts val="0"/>
              </a:spcAft>
              <a:buClr>
                <a:srgbClr val="000000"/>
              </a:buClr>
              <a:buSzPts val="700"/>
              <a:buFont typeface="Arial"/>
              <a:buNone/>
            </a:pPr>
            <a:r>
              <a:rPr b="0" i="0" lang="nl" sz="700" u="none" cap="none" strike="noStrike">
                <a:solidFill>
                  <a:schemeClr val="dk1"/>
                </a:solidFill>
                <a:latin typeface="Arial"/>
                <a:ea typeface="Arial"/>
                <a:cs typeface="Arial"/>
                <a:sym typeface="Arial"/>
              </a:rPr>
              <a:t>Voor de start vindt er een digitale intake plaats met de trainers, waarin je kennismaakt met de digitale omgeving waarin gewerkt zal worden (MURAL en de leermodules). Alle benodigde leermiddelen worden vóór de start van de Track beschikbaar gesteld.</a:t>
            </a:r>
            <a:endParaRPr b="0" i="0" sz="1400" u="none" cap="none" strike="noStrike">
              <a:solidFill>
                <a:srgbClr val="000000"/>
              </a:solidFill>
              <a:latin typeface="Arial"/>
              <a:ea typeface="Arial"/>
              <a:cs typeface="Arial"/>
              <a:sym typeface="Arial"/>
            </a:endParaRPr>
          </a:p>
          <a:p>
            <a:pPr indent="0" lvl="0" marL="48725" marR="0" rtl="0" algn="l">
              <a:lnSpc>
                <a:spcPct val="130000"/>
              </a:lnSpc>
              <a:spcBef>
                <a:spcPts val="0"/>
              </a:spcBef>
              <a:spcAft>
                <a:spcPts val="0"/>
              </a:spcAft>
              <a:buClr>
                <a:srgbClr val="000000"/>
              </a:buClr>
              <a:buSzPts val="650"/>
              <a:buFont typeface="Arial"/>
              <a:buNone/>
            </a:pPr>
            <a:r>
              <a:t/>
            </a:r>
            <a:endParaRPr b="1" i="0" sz="650" u="none" cap="none" strike="noStrike">
              <a:solidFill>
                <a:schemeClr val="dk1"/>
              </a:solidFill>
              <a:latin typeface="Arial"/>
              <a:ea typeface="Arial"/>
              <a:cs typeface="Arial"/>
              <a:sym typeface="Arial"/>
            </a:endParaRPr>
          </a:p>
          <a:p>
            <a:pPr indent="0" lvl="0" marL="48725" marR="0" rtl="0" algn="l">
              <a:lnSpc>
                <a:spcPct val="130000"/>
              </a:lnSpc>
              <a:spcBef>
                <a:spcPts val="0"/>
              </a:spcBef>
              <a:spcAft>
                <a:spcPts val="0"/>
              </a:spcAft>
              <a:buClr>
                <a:srgbClr val="000000"/>
              </a:buClr>
              <a:buSzPts val="650"/>
              <a:buFont typeface="Arial"/>
              <a:buNone/>
            </a:pPr>
            <a:r>
              <a:rPr b="1" i="0" lang="nl" sz="650" u="none" cap="none" strike="noStrike">
                <a:solidFill>
                  <a:schemeClr val="dk1"/>
                </a:solidFill>
                <a:latin typeface="Arial"/>
                <a:ea typeface="Arial"/>
                <a:cs typeface="Arial"/>
                <a:sym typeface="Arial"/>
              </a:rPr>
              <a:t>Tijdsinvestering</a:t>
            </a:r>
            <a:endParaRPr b="0" i="0" sz="1400" u="none" cap="none" strike="noStrike">
              <a:solidFill>
                <a:srgbClr val="000000"/>
              </a:solidFill>
              <a:latin typeface="Arial"/>
              <a:ea typeface="Arial"/>
              <a:cs typeface="Arial"/>
              <a:sym typeface="Arial"/>
            </a:endParaRPr>
          </a:p>
          <a:p>
            <a:pPr indent="-131274" lvl="0" marL="179999" marR="0" rtl="0" algn="l">
              <a:lnSpc>
                <a:spcPct val="130000"/>
              </a:lnSpc>
              <a:spcBef>
                <a:spcPts val="0"/>
              </a:spcBef>
              <a:spcAft>
                <a:spcPts val="0"/>
              </a:spcAft>
              <a:buClr>
                <a:srgbClr val="F6CC20"/>
              </a:buClr>
              <a:buSzPts val="650"/>
              <a:buFont typeface="Noto Sans Symbols"/>
              <a:buChar char="✔"/>
            </a:pPr>
            <a:r>
              <a:rPr b="0" i="0" lang="nl" sz="650" u="none" cap="none" strike="noStrike">
                <a:solidFill>
                  <a:schemeClr val="dk1"/>
                </a:solidFill>
                <a:latin typeface="Arial"/>
                <a:ea typeface="Arial"/>
                <a:cs typeface="Arial"/>
                <a:sym typeface="Arial"/>
              </a:rPr>
              <a:t>Drie keer een halve dag (twee keer fysieke en één keer online) plenaire bijeenkomsten. Voor interactie en uitwisseling met de CIRCO trainer en andere deelnemers;</a:t>
            </a:r>
            <a:endParaRPr b="0" i="0" sz="650" u="none" cap="none" strike="noStrike">
              <a:solidFill>
                <a:schemeClr val="dk1"/>
              </a:solidFill>
              <a:latin typeface="Arial"/>
              <a:ea typeface="Arial"/>
              <a:cs typeface="Arial"/>
              <a:sym typeface="Arial"/>
            </a:endParaRPr>
          </a:p>
          <a:p>
            <a:pPr indent="-131274" lvl="0" marL="179999" marR="0" rtl="0" algn="l">
              <a:lnSpc>
                <a:spcPct val="130000"/>
              </a:lnSpc>
              <a:spcBef>
                <a:spcPts val="0"/>
              </a:spcBef>
              <a:spcAft>
                <a:spcPts val="0"/>
              </a:spcAft>
              <a:buClr>
                <a:srgbClr val="F6CC20"/>
              </a:buClr>
              <a:buSzPts val="650"/>
              <a:buFont typeface="Noto Sans Symbols"/>
              <a:buChar char="✔"/>
            </a:pPr>
            <a:r>
              <a:rPr b="0" i="0" lang="nl" sz="650" u="none" cap="none" strike="noStrike">
                <a:solidFill>
                  <a:schemeClr val="dk1"/>
                </a:solidFill>
                <a:latin typeface="Arial"/>
                <a:ea typeface="Arial"/>
                <a:cs typeface="Arial"/>
                <a:sym typeface="Arial"/>
              </a:rPr>
              <a:t>Twee keer 1 op 1 telefonisch contact met de trainer voor directe input en feedback en specifieke vragen;</a:t>
            </a:r>
            <a:endParaRPr b="0" i="0" sz="650" u="none" cap="none" strike="noStrike">
              <a:solidFill>
                <a:schemeClr val="dk1"/>
              </a:solidFill>
              <a:latin typeface="Arial"/>
              <a:ea typeface="Arial"/>
              <a:cs typeface="Arial"/>
              <a:sym typeface="Arial"/>
            </a:endParaRPr>
          </a:p>
          <a:p>
            <a:pPr indent="-131274" lvl="0" marL="179999" marR="0" rtl="0" algn="l">
              <a:lnSpc>
                <a:spcPct val="130000"/>
              </a:lnSpc>
              <a:spcBef>
                <a:spcPts val="0"/>
              </a:spcBef>
              <a:spcAft>
                <a:spcPts val="0"/>
              </a:spcAft>
              <a:buClr>
                <a:srgbClr val="F6CC20"/>
              </a:buClr>
              <a:buSzPts val="650"/>
              <a:buFont typeface="Noto Sans Symbols"/>
              <a:buChar char="✔"/>
            </a:pPr>
            <a:r>
              <a:rPr b="0" i="0" lang="nl" sz="650" u="none" cap="none" strike="noStrike">
                <a:solidFill>
                  <a:schemeClr val="dk1"/>
                </a:solidFill>
                <a:latin typeface="Arial"/>
                <a:ea typeface="Arial"/>
                <a:cs typeface="Arial"/>
                <a:sym typeface="Arial"/>
              </a:rPr>
              <a:t>Zelfwerk (ongeveer 4 x 2 uur) begeleid met online leermodules. Zo bereid je je op momenten die jou goed uitkomt, intensief voor.  Dat doe je samen met je collega, zodat je tijdens de bijeenkomsten direct de diepte in kunt gaan en waardevolle interactie met de trainers en andere deelnemers hebt.</a:t>
            </a:r>
            <a:endParaRPr b="0" i="0" sz="1400" u="none" cap="none" strike="noStrike">
              <a:solidFill>
                <a:srgbClr val="000000"/>
              </a:solidFill>
              <a:latin typeface="Arial"/>
              <a:ea typeface="Arial"/>
              <a:cs typeface="Arial"/>
              <a:sym typeface="Arial"/>
            </a:endParaRPr>
          </a:p>
          <a:p>
            <a:pPr indent="0" lvl="0" marL="48725"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48725" marR="0" rtl="0" algn="l">
              <a:lnSpc>
                <a:spcPct val="130000"/>
              </a:lnSpc>
              <a:spcBef>
                <a:spcPts val="0"/>
              </a:spcBef>
              <a:spcAft>
                <a:spcPts val="0"/>
              </a:spcAft>
              <a:buClr>
                <a:srgbClr val="000000"/>
              </a:buClr>
              <a:buSzPts val="650"/>
              <a:buFont typeface="Arial"/>
              <a:buNone/>
            </a:pPr>
            <a:r>
              <a:rPr b="0" i="0" lang="nl" sz="650" u="none" cap="none" strike="noStrike">
                <a:solidFill>
                  <a:schemeClr val="dk1"/>
                </a:solidFill>
                <a:latin typeface="Arial"/>
                <a:ea typeface="Arial"/>
                <a:cs typeface="Arial"/>
                <a:sym typeface="Arial"/>
              </a:rPr>
              <a:t>In een periode van 4 tot 6 weken ontwikkel je goed onderbouwd en in samenwerking een circulaire propositie die waarde creëert voor jouw bedrijf. De totale tijdsinvestering is ongeveer 20 uur.</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45720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50"/>
              <a:buFont typeface="Arial"/>
              <a:buNone/>
            </a:pPr>
            <a:r>
              <a:t/>
            </a:r>
            <a:endParaRPr b="0" i="1"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50"/>
              <a:buFont typeface="Arial"/>
              <a:buNone/>
            </a:pPr>
            <a:r>
              <a:t/>
            </a:r>
            <a:endParaRPr b="0" i="0" sz="65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2079499" y="22672"/>
            <a:ext cx="6911700" cy="669600"/>
          </a:xfrm>
          <a:prstGeom prst="rect">
            <a:avLst/>
          </a:prstGeom>
          <a:noFill/>
          <a:ln>
            <a:noFill/>
          </a:ln>
        </p:spPr>
        <p:txBody>
          <a:bodyPr anchorCtr="0" anchor="t" bIns="91425" lIns="91425" spcFirstLastPara="1" rIns="91425" wrap="square" tIns="91425">
            <a:spAutoFit/>
          </a:bodyPr>
          <a:lstStyle/>
          <a:p>
            <a:pPr indent="0" lvl="0" marL="0" marR="0" rtl="0" algn="r">
              <a:lnSpc>
                <a:spcPct val="90000"/>
              </a:lnSpc>
              <a:spcBef>
                <a:spcPts val="0"/>
              </a:spcBef>
              <a:spcAft>
                <a:spcPts val="0"/>
              </a:spcAft>
              <a:buClr>
                <a:srgbClr val="000000"/>
              </a:buClr>
              <a:buSzPts val="2200"/>
              <a:buFont typeface="Arial"/>
              <a:buNone/>
            </a:pPr>
            <a:r>
              <a:rPr b="1" i="0" lang="nl" sz="2200" u="none" cap="none" strike="noStrike">
                <a:solidFill>
                  <a:schemeClr val="dk1"/>
                </a:solidFill>
                <a:latin typeface="Arial"/>
                <a:ea typeface="Arial"/>
                <a:cs typeface="Arial"/>
                <a:sym typeface="Arial"/>
              </a:rPr>
              <a:t>THEMA</a:t>
            </a:r>
            <a:endParaRPr b="0" i="0" sz="2400" u="none" cap="none" strike="noStrike">
              <a:solidFill>
                <a:schemeClr val="dk1"/>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2400"/>
              <a:buFont typeface="Arial"/>
              <a:buNone/>
            </a:pPr>
            <a:r>
              <a:rPr b="0" i="1" lang="nl" sz="1300" u="none" cap="none" strike="noStrike">
                <a:solidFill>
                  <a:schemeClr val="dk1"/>
                </a:solidFill>
                <a:latin typeface="Arial"/>
                <a:ea typeface="Arial"/>
                <a:cs typeface="Arial"/>
                <a:sym typeface="Arial"/>
              </a:rPr>
              <a:t>Blended Track </a:t>
            </a:r>
            <a:endParaRPr b="0" i="1" sz="1300" u="none" cap="none" strike="noStrike">
              <a:solidFill>
                <a:srgbClr val="000000"/>
              </a:solidFill>
              <a:latin typeface="Arial"/>
              <a:ea typeface="Arial"/>
              <a:cs typeface="Arial"/>
              <a:sym typeface="Arial"/>
            </a:endParaRPr>
          </a:p>
        </p:txBody>
      </p:sp>
      <p:sp>
        <p:nvSpPr>
          <p:cNvPr id="96" name="Google Shape;96;p2"/>
          <p:cNvSpPr/>
          <p:nvPr/>
        </p:nvSpPr>
        <p:spPr>
          <a:xfrm>
            <a:off x="7050414" y="1226023"/>
            <a:ext cx="1444657" cy="1576171"/>
          </a:xfrm>
          <a:prstGeom prst="rect">
            <a:avLst/>
          </a:prstGeom>
          <a:solidFill>
            <a:srgbClr val="F2CD03"/>
          </a:solidFill>
          <a:ln cap="flat" cmpd="sng" w="25400">
            <a:solidFill>
              <a:srgbClr val="F2CD0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 name="Google Shape;97;p2"/>
          <p:cNvSpPr txBox="1"/>
          <p:nvPr/>
        </p:nvSpPr>
        <p:spPr>
          <a:xfrm>
            <a:off x="6928610" y="1090278"/>
            <a:ext cx="2064300" cy="260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nl" sz="700" u="none" cap="none" strike="noStrike">
                <a:solidFill>
                  <a:schemeClr val="dk1"/>
                </a:solidFill>
                <a:latin typeface="Arial"/>
                <a:ea typeface="Arial"/>
                <a:cs typeface="Arial"/>
                <a:sym typeface="Arial"/>
              </a:rPr>
              <a:t>Meer informatie:</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700"/>
              <a:buFont typeface="Arial"/>
              <a:buNone/>
            </a:pPr>
            <a:r>
              <a:rPr b="1" i="0" lang="nl" sz="700" u="sng" cap="none" strike="noStrike">
                <a:solidFill>
                  <a:schemeClr val="hlink"/>
                </a:solidFill>
                <a:latin typeface="Arial"/>
                <a:ea typeface="Arial"/>
                <a:cs typeface="Arial"/>
                <a:sym typeface="Arial"/>
                <a:hlinkClick r:id="rId4"/>
              </a:rPr>
              <a:t>Meer informatie blended tracks</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nl" sz="700" u="none" cap="none" strike="noStrike">
                <a:solidFill>
                  <a:schemeClr val="dk1"/>
                </a:solidFill>
                <a:latin typeface="Arial"/>
                <a:ea typeface="Arial"/>
                <a:cs typeface="Arial"/>
                <a:sym typeface="Arial"/>
              </a:rPr>
              <a:t>Partners: NMU, Provincie Utrecht, Gemeente Utrecht, Gemeente Amersfoort, Rabobank, ROM Utrecht Region</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nl" sz="700" u="none" cap="none" strike="noStrike">
                <a:solidFill>
                  <a:schemeClr val="dk1"/>
                </a:solidFill>
                <a:latin typeface="Arial"/>
                <a:ea typeface="Arial"/>
                <a:cs typeface="Arial"/>
                <a:sym typeface="Arial"/>
              </a:rPr>
              <a:t>CIRCO Trainers: Thirza Monster en Marien Korthorst</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nl" sz="700" u="none" cap="none" strike="noStrike">
                <a:solidFill>
                  <a:schemeClr val="dk1"/>
                </a:solidFill>
                <a:latin typeface="Arial"/>
                <a:ea typeface="Arial"/>
                <a:cs typeface="Arial"/>
                <a:sym typeface="Arial"/>
              </a:rPr>
              <a:t>Aanmelden CIRCO Track: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nl" sz="700" u="none" cap="none" strike="noStrike">
                <a:solidFill>
                  <a:schemeClr val="dk1"/>
                </a:solidFill>
                <a:latin typeface="Arial"/>
                <a:ea typeface="Arial"/>
                <a:cs typeface="Arial"/>
                <a:sym typeface="Arial"/>
              </a:rPr>
              <a:t>via de website </a:t>
            </a:r>
            <a:r>
              <a:rPr b="1" i="0" lang="nl" sz="700" u="sng" cap="none" strike="noStrike">
                <a:solidFill>
                  <a:schemeClr val="dk1"/>
                </a:solidFill>
                <a:latin typeface="Arial"/>
                <a:ea typeface="Arial"/>
                <a:cs typeface="Arial"/>
                <a:sym typeface="Arial"/>
                <a:hlinkClick r:id="rId5">
                  <a:extLst>
                    <a:ext uri="{A12FA001-AC4F-418D-AE19-62706E023703}">
                      <ahyp:hlinkClr val="tx"/>
                    </a:ext>
                  </a:extLst>
                </a:hlinkClick>
              </a:rPr>
              <a:t>www.circonl.nl</a:t>
            </a:r>
            <a:r>
              <a:rPr b="1" i="0" lang="nl" sz="700" u="none" cap="none" strike="noStrike">
                <a:solidFill>
                  <a:schemeClr val="dk1"/>
                </a:solidFill>
                <a:latin typeface="Arial"/>
                <a:ea typeface="Arial"/>
                <a:cs typeface="Arial"/>
                <a:sym typeface="Arial"/>
              </a:rPr>
              <a:t>  en de hub pagina: https://www.circonl.nl/circo-hub-midden-nederland/</a:t>
            </a:r>
            <a:endParaRPr b="0" i="0" sz="800" u="none" cap="none" strike="noStrike">
              <a:solidFill>
                <a:srgbClr val="000000"/>
              </a:solidFill>
              <a:latin typeface="Arial"/>
              <a:ea typeface="Arial"/>
              <a:cs typeface="Arial"/>
              <a:sym typeface="Arial"/>
            </a:endParaRPr>
          </a:p>
        </p:txBody>
      </p:sp>
      <p:pic>
        <p:nvPicPr>
          <p:cNvPr descr="Afbeelding met tekst, binnen, elektronica, scherm&#10;&#10;Automatisch gegenereerde beschrijving" id="98" name="Google Shape;98;p2"/>
          <p:cNvPicPr preferRelativeResize="0"/>
          <p:nvPr/>
        </p:nvPicPr>
        <p:blipFill rotWithShape="1">
          <a:blip r:embed="rId6">
            <a:alphaModFix/>
          </a:blip>
          <a:srcRect b="0" l="0" r="0" t="0"/>
          <a:stretch/>
        </p:blipFill>
        <p:spPr>
          <a:xfrm>
            <a:off x="337550" y="3448479"/>
            <a:ext cx="1920000" cy="1080000"/>
          </a:xfrm>
          <a:prstGeom prst="rect">
            <a:avLst/>
          </a:prstGeom>
          <a:noFill/>
          <a:ln>
            <a:noFill/>
          </a:ln>
        </p:spPr>
      </p:pic>
      <p:pic>
        <p:nvPicPr>
          <p:cNvPr descr="Afbeelding met tekst, persoon, binnen, muur&#10;&#10;Automatisch gegenereerde beschrijving" id="99" name="Google Shape;99;p2"/>
          <p:cNvPicPr preferRelativeResize="0"/>
          <p:nvPr/>
        </p:nvPicPr>
        <p:blipFill rotWithShape="1">
          <a:blip r:embed="rId7">
            <a:alphaModFix/>
          </a:blip>
          <a:srcRect b="0" l="0" r="0" t="0"/>
          <a:stretch/>
        </p:blipFill>
        <p:spPr>
          <a:xfrm>
            <a:off x="4645127" y="3537744"/>
            <a:ext cx="1976623" cy="1111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