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3" r:id="rId1"/>
  </p:sldMasterIdLst>
  <p:notesMasterIdLst>
    <p:notesMasterId r:id="rId9"/>
  </p:notesMasterIdLst>
  <p:sldIdLst>
    <p:sldId id="2641" r:id="rId2"/>
    <p:sldId id="2647" r:id="rId3"/>
    <p:sldId id="2643" r:id="rId4"/>
    <p:sldId id="2644" r:id="rId5"/>
    <p:sldId id="2645" r:id="rId6"/>
    <p:sldId id="2646" r:id="rId7"/>
    <p:sldId id="2648"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4DDE05B-622C-40A4-876E-16F92D7A8701}" v="72" dt="2022-03-18T14:27:39.67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7" d="100"/>
          <a:sy n="67" d="100"/>
        </p:scale>
        <p:origin x="644" y="3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5" Type="http://schemas.microsoft.com/office/2015/10/relationships/revisionInfo" Target="revisionInfo.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 Id="rId14"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ara Rademaker" userId="d7dbc9a2494600e2" providerId="LiveId" clId="{D4DDE05B-622C-40A4-876E-16F92D7A8701}"/>
    <pc:docChg chg="undo custSel addSld modSld">
      <pc:chgData name="Sara Rademaker" userId="d7dbc9a2494600e2" providerId="LiveId" clId="{D4DDE05B-622C-40A4-876E-16F92D7A8701}" dt="2022-03-18T14:45:29.002" v="2329" actId="20577"/>
      <pc:docMkLst>
        <pc:docMk/>
      </pc:docMkLst>
      <pc:sldChg chg="modSp mod">
        <pc:chgData name="Sara Rademaker" userId="d7dbc9a2494600e2" providerId="LiveId" clId="{D4DDE05B-622C-40A4-876E-16F92D7A8701}" dt="2022-03-02T21:43:43.838" v="1860" actId="1076"/>
        <pc:sldMkLst>
          <pc:docMk/>
          <pc:sldMk cId="1843402997" sldId="2641"/>
        </pc:sldMkLst>
        <pc:spChg chg="mod">
          <ac:chgData name="Sara Rademaker" userId="d7dbc9a2494600e2" providerId="LiveId" clId="{D4DDE05B-622C-40A4-876E-16F92D7A8701}" dt="2022-03-02T20:54:54.385" v="430" actId="404"/>
          <ac:spMkLst>
            <pc:docMk/>
            <pc:sldMk cId="1843402997" sldId="2641"/>
            <ac:spMk id="9" creationId="{276A26B3-1DD0-47E2-A2AB-571607A03285}"/>
          </ac:spMkLst>
        </pc:spChg>
        <pc:graphicFrameChg chg="mod modGraphic">
          <ac:chgData name="Sara Rademaker" userId="d7dbc9a2494600e2" providerId="LiveId" clId="{D4DDE05B-622C-40A4-876E-16F92D7A8701}" dt="2022-03-02T21:43:43.838" v="1860" actId="1076"/>
          <ac:graphicFrameMkLst>
            <pc:docMk/>
            <pc:sldMk cId="1843402997" sldId="2641"/>
            <ac:graphicFrameMk id="2" creationId="{3B589D36-EB2C-4D15-BB59-85E68F07D25C}"/>
          </ac:graphicFrameMkLst>
        </pc:graphicFrameChg>
      </pc:sldChg>
      <pc:sldChg chg="modSp mod">
        <pc:chgData name="Sara Rademaker" userId="d7dbc9a2494600e2" providerId="LiveId" clId="{D4DDE05B-622C-40A4-876E-16F92D7A8701}" dt="2022-03-02T22:04:02.363" v="1995" actId="1076"/>
        <pc:sldMkLst>
          <pc:docMk/>
          <pc:sldMk cId="1952013675" sldId="2643"/>
        </pc:sldMkLst>
        <pc:spChg chg="mod">
          <ac:chgData name="Sara Rademaker" userId="d7dbc9a2494600e2" providerId="LiveId" clId="{D4DDE05B-622C-40A4-876E-16F92D7A8701}" dt="2022-03-02T22:03:12.641" v="1989" actId="404"/>
          <ac:spMkLst>
            <pc:docMk/>
            <pc:sldMk cId="1952013675" sldId="2643"/>
            <ac:spMk id="9" creationId="{276A26B3-1DD0-47E2-A2AB-571607A03285}"/>
          </ac:spMkLst>
        </pc:spChg>
        <pc:graphicFrameChg chg="mod modGraphic">
          <ac:chgData name="Sara Rademaker" userId="d7dbc9a2494600e2" providerId="LiveId" clId="{D4DDE05B-622C-40A4-876E-16F92D7A8701}" dt="2022-03-02T22:04:02.363" v="1995" actId="1076"/>
          <ac:graphicFrameMkLst>
            <pc:docMk/>
            <pc:sldMk cId="1952013675" sldId="2643"/>
            <ac:graphicFrameMk id="2" creationId="{3B589D36-EB2C-4D15-BB59-85E68F07D25C}"/>
          </ac:graphicFrameMkLst>
        </pc:graphicFrameChg>
      </pc:sldChg>
      <pc:sldChg chg="modSp mod">
        <pc:chgData name="Sara Rademaker" userId="d7dbc9a2494600e2" providerId="LiveId" clId="{D4DDE05B-622C-40A4-876E-16F92D7A8701}" dt="2022-03-02T21:30:10.536" v="1709" actId="1076"/>
        <pc:sldMkLst>
          <pc:docMk/>
          <pc:sldMk cId="2385750225" sldId="2644"/>
        </pc:sldMkLst>
        <pc:spChg chg="mod">
          <ac:chgData name="Sara Rademaker" userId="d7dbc9a2494600e2" providerId="LiveId" clId="{D4DDE05B-622C-40A4-876E-16F92D7A8701}" dt="2022-03-02T21:29:47.453" v="1706" actId="404"/>
          <ac:spMkLst>
            <pc:docMk/>
            <pc:sldMk cId="2385750225" sldId="2644"/>
            <ac:spMk id="9" creationId="{276A26B3-1DD0-47E2-A2AB-571607A03285}"/>
          </ac:spMkLst>
        </pc:spChg>
        <pc:graphicFrameChg chg="mod modGraphic">
          <ac:chgData name="Sara Rademaker" userId="d7dbc9a2494600e2" providerId="LiveId" clId="{D4DDE05B-622C-40A4-876E-16F92D7A8701}" dt="2022-03-02T21:30:10.536" v="1709" actId="1076"/>
          <ac:graphicFrameMkLst>
            <pc:docMk/>
            <pc:sldMk cId="2385750225" sldId="2644"/>
            <ac:graphicFrameMk id="2" creationId="{3B589D36-EB2C-4D15-BB59-85E68F07D25C}"/>
          </ac:graphicFrameMkLst>
        </pc:graphicFrameChg>
      </pc:sldChg>
      <pc:sldChg chg="modSp mod">
        <pc:chgData name="Sara Rademaker" userId="d7dbc9a2494600e2" providerId="LiveId" clId="{D4DDE05B-622C-40A4-876E-16F92D7A8701}" dt="2022-03-18T14:45:29.002" v="2329" actId="20577"/>
        <pc:sldMkLst>
          <pc:docMk/>
          <pc:sldMk cId="160962390" sldId="2645"/>
        </pc:sldMkLst>
        <pc:spChg chg="mod">
          <ac:chgData name="Sara Rademaker" userId="d7dbc9a2494600e2" providerId="LiveId" clId="{D4DDE05B-622C-40A4-876E-16F92D7A8701}" dt="2022-03-02T20:55:49.912" v="523" actId="20577"/>
          <ac:spMkLst>
            <pc:docMk/>
            <pc:sldMk cId="160962390" sldId="2645"/>
            <ac:spMk id="9" creationId="{276A26B3-1DD0-47E2-A2AB-571607A03285}"/>
          </ac:spMkLst>
        </pc:spChg>
        <pc:graphicFrameChg chg="mod modGraphic">
          <ac:chgData name="Sara Rademaker" userId="d7dbc9a2494600e2" providerId="LiveId" clId="{D4DDE05B-622C-40A4-876E-16F92D7A8701}" dt="2022-03-18T14:45:29.002" v="2329" actId="20577"/>
          <ac:graphicFrameMkLst>
            <pc:docMk/>
            <pc:sldMk cId="160962390" sldId="2645"/>
            <ac:graphicFrameMk id="2" creationId="{3B589D36-EB2C-4D15-BB59-85E68F07D25C}"/>
          </ac:graphicFrameMkLst>
        </pc:graphicFrameChg>
      </pc:sldChg>
      <pc:sldChg chg="modSp mod">
        <pc:chgData name="Sara Rademaker" userId="d7dbc9a2494600e2" providerId="LiveId" clId="{D4DDE05B-622C-40A4-876E-16F92D7A8701}" dt="2022-03-18T14:15:22.700" v="2134" actId="1076"/>
        <pc:sldMkLst>
          <pc:docMk/>
          <pc:sldMk cId="3406752532" sldId="2646"/>
        </pc:sldMkLst>
        <pc:spChg chg="mod">
          <ac:chgData name="Sara Rademaker" userId="d7dbc9a2494600e2" providerId="LiveId" clId="{D4DDE05B-622C-40A4-876E-16F92D7A8701}" dt="2022-03-02T20:56:01.990" v="549" actId="20577"/>
          <ac:spMkLst>
            <pc:docMk/>
            <pc:sldMk cId="3406752532" sldId="2646"/>
            <ac:spMk id="9" creationId="{276A26B3-1DD0-47E2-A2AB-571607A03285}"/>
          </ac:spMkLst>
        </pc:spChg>
        <pc:graphicFrameChg chg="mod modGraphic">
          <ac:chgData name="Sara Rademaker" userId="d7dbc9a2494600e2" providerId="LiveId" clId="{D4DDE05B-622C-40A4-876E-16F92D7A8701}" dt="2022-03-18T14:15:22.700" v="2134" actId="1076"/>
          <ac:graphicFrameMkLst>
            <pc:docMk/>
            <pc:sldMk cId="3406752532" sldId="2646"/>
            <ac:graphicFrameMk id="2" creationId="{3B589D36-EB2C-4D15-BB59-85E68F07D25C}"/>
          </ac:graphicFrameMkLst>
        </pc:graphicFrameChg>
        <pc:graphicFrameChg chg="mod modGraphic">
          <ac:chgData name="Sara Rademaker" userId="d7dbc9a2494600e2" providerId="LiveId" clId="{D4DDE05B-622C-40A4-876E-16F92D7A8701}" dt="2022-03-18T14:15:19.487" v="2133" actId="1076"/>
          <ac:graphicFrameMkLst>
            <pc:docMk/>
            <pc:sldMk cId="3406752532" sldId="2646"/>
            <ac:graphicFrameMk id="4" creationId="{B1BC46EA-0C74-4D1E-973B-12CCB23A4B65}"/>
          </ac:graphicFrameMkLst>
        </pc:graphicFrameChg>
      </pc:sldChg>
      <pc:sldChg chg="modSp add mod">
        <pc:chgData name="Sara Rademaker" userId="d7dbc9a2494600e2" providerId="LiveId" clId="{D4DDE05B-622C-40A4-876E-16F92D7A8701}" dt="2022-03-18T14:23:16.432" v="2212" actId="1076"/>
        <pc:sldMkLst>
          <pc:docMk/>
          <pc:sldMk cId="2993401045" sldId="2647"/>
        </pc:sldMkLst>
        <pc:spChg chg="mod">
          <ac:chgData name="Sara Rademaker" userId="d7dbc9a2494600e2" providerId="LiveId" clId="{D4DDE05B-622C-40A4-876E-16F92D7A8701}" dt="2022-03-02T20:54:43.401" v="428" actId="404"/>
          <ac:spMkLst>
            <pc:docMk/>
            <pc:sldMk cId="2993401045" sldId="2647"/>
            <ac:spMk id="9" creationId="{276A26B3-1DD0-47E2-A2AB-571607A03285}"/>
          </ac:spMkLst>
        </pc:spChg>
        <pc:graphicFrameChg chg="mod modGraphic">
          <ac:chgData name="Sara Rademaker" userId="d7dbc9a2494600e2" providerId="LiveId" clId="{D4DDE05B-622C-40A4-876E-16F92D7A8701}" dt="2022-03-18T14:23:16.432" v="2212" actId="1076"/>
          <ac:graphicFrameMkLst>
            <pc:docMk/>
            <pc:sldMk cId="2993401045" sldId="2647"/>
            <ac:graphicFrameMk id="2" creationId="{3B589D36-EB2C-4D15-BB59-85E68F07D25C}"/>
          </ac:graphicFrameMkLst>
        </pc:graphicFrameChg>
      </pc:sldChg>
      <pc:sldChg chg="modSp add mod">
        <pc:chgData name="Sara Rademaker" userId="d7dbc9a2494600e2" providerId="LiveId" clId="{D4DDE05B-622C-40A4-876E-16F92D7A8701}" dt="2022-03-18T14:27:45.862" v="2326" actId="20577"/>
        <pc:sldMkLst>
          <pc:docMk/>
          <pc:sldMk cId="3584108959" sldId="2648"/>
        </pc:sldMkLst>
        <pc:spChg chg="mod">
          <ac:chgData name="Sara Rademaker" userId="d7dbc9a2494600e2" providerId="LiveId" clId="{D4DDE05B-622C-40A4-876E-16F92D7A8701}" dt="2022-03-02T20:56:19.878" v="560" actId="20577"/>
          <ac:spMkLst>
            <pc:docMk/>
            <pc:sldMk cId="3584108959" sldId="2648"/>
            <ac:spMk id="9" creationId="{276A26B3-1DD0-47E2-A2AB-571607A03285}"/>
          </ac:spMkLst>
        </pc:spChg>
        <pc:graphicFrameChg chg="mod modGraphic">
          <ac:chgData name="Sara Rademaker" userId="d7dbc9a2494600e2" providerId="LiveId" clId="{D4DDE05B-622C-40A4-876E-16F92D7A8701}" dt="2022-03-02T21:43:22.215" v="1857" actId="2164"/>
          <ac:graphicFrameMkLst>
            <pc:docMk/>
            <pc:sldMk cId="3584108959" sldId="2648"/>
            <ac:graphicFrameMk id="2" creationId="{3B589D36-EB2C-4D15-BB59-85E68F07D25C}"/>
          </ac:graphicFrameMkLst>
        </pc:graphicFrameChg>
        <pc:graphicFrameChg chg="mod modGraphic">
          <ac:chgData name="Sara Rademaker" userId="d7dbc9a2494600e2" providerId="LiveId" clId="{D4DDE05B-622C-40A4-876E-16F92D7A8701}" dt="2022-03-18T14:27:45.862" v="2326" actId="20577"/>
          <ac:graphicFrameMkLst>
            <pc:docMk/>
            <pc:sldMk cId="3584108959" sldId="2648"/>
            <ac:graphicFrameMk id="4" creationId="{B1BC46EA-0C74-4D1E-973B-12CCB23A4B65}"/>
          </ac:graphicFrameMkLst>
        </pc:graphicFrame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14210DD-7E15-4001-860E-864C042D4022}" type="datetimeFigureOut">
              <a:rPr lang="nl-NL" smtClean="0"/>
              <a:t>18-3-2022</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86954A1-391A-438C-B9F4-B498D56C074C}" type="slidenum">
              <a:rPr lang="nl-NL" smtClean="0"/>
              <a:t>‹nr.›</a:t>
            </a:fld>
            <a:endParaRPr lang="nl-NL"/>
          </a:p>
        </p:txBody>
      </p:sp>
    </p:spTree>
    <p:extLst>
      <p:ext uri="{BB962C8B-B14F-4D97-AF65-F5344CB8AC3E}">
        <p14:creationId xmlns:p14="http://schemas.microsoft.com/office/powerpoint/2010/main" val="365965851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1D6C61E-6C2B-41D1-AAAA-AD5136D6CAFE}" type="slidenum">
              <a:rPr kumimoji="0" lang="nl-NL"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nl-NL"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31626570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1D6C61E-6C2B-41D1-AAAA-AD5136D6CAFE}" type="slidenum">
              <a:rPr kumimoji="0" lang="nl-NL"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nl-NL"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65754095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1D6C61E-6C2B-41D1-AAAA-AD5136D6CAFE}" type="slidenum">
              <a:rPr kumimoji="0" lang="nl-NL"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nl-NL"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00868936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1D6C61E-6C2B-41D1-AAAA-AD5136D6CAFE}" type="slidenum">
              <a:rPr kumimoji="0" lang="nl-NL"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nl-NL"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3235198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1D6C61E-6C2B-41D1-AAAA-AD5136D6CAFE}" type="slidenum">
              <a:rPr kumimoji="0" lang="nl-NL"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nl-NL"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04974816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1D6C61E-6C2B-41D1-AAAA-AD5136D6CAFE}" type="slidenum">
              <a:rPr kumimoji="0" lang="nl-NL"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nl-NL"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95701440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1D6C61E-6C2B-41D1-AAAA-AD5136D6CAFE}" type="slidenum">
              <a:rPr kumimoji="0" lang="nl-NL"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nl-NL"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14583139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03504" y="770467"/>
            <a:ext cx="10782300" cy="3352800"/>
          </a:xfrm>
        </p:spPr>
        <p:txBody>
          <a:bodyPr anchor="b">
            <a:noAutofit/>
          </a:bodyPr>
          <a:lstStyle>
            <a:lvl1pPr algn="l">
              <a:lnSpc>
                <a:spcPct val="80000"/>
              </a:lnSpc>
              <a:defRPr sz="8800" spc="-120" baseline="0">
                <a:solidFill>
                  <a:srgbClr val="FFFFFF"/>
                </a:solidFill>
              </a:defRPr>
            </a:lvl1pPr>
          </a:lstStyle>
          <a:p>
            <a:r>
              <a:rPr lang="nl-NL"/>
              <a:t>Klik om stijl te bewerken</a:t>
            </a:r>
            <a:endParaRPr lang="en-US" dirty="0"/>
          </a:p>
        </p:txBody>
      </p:sp>
      <p:sp>
        <p:nvSpPr>
          <p:cNvPr id="3" name="Subtitle 2"/>
          <p:cNvSpPr>
            <a:spLocks noGrp="1"/>
          </p:cNvSpPr>
          <p:nvPr>
            <p:ph type="subTitle" idx="1"/>
          </p:nvPr>
        </p:nvSpPr>
        <p:spPr>
          <a:xfrm>
            <a:off x="667512" y="4206876"/>
            <a:ext cx="9228201" cy="1645920"/>
          </a:xfrm>
        </p:spPr>
        <p:txBody>
          <a:bodyPr>
            <a:normAutofit/>
          </a:bodyPr>
          <a:lstStyle>
            <a:lvl1pPr marL="0" indent="0" algn="l">
              <a:buNone/>
              <a:defRPr sz="3200">
                <a:solidFill>
                  <a:schemeClr val="bg1"/>
                </a:solidFill>
                <a:latin typeface="+mj-lt"/>
              </a:defRPr>
            </a:lvl1pPr>
            <a:lvl2pPr marL="457200" indent="0" algn="ctr">
              <a:buNone/>
              <a:defRPr sz="28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nl-NL"/>
              <a:t>Klikken om de ondertitelstijl van het model te bewerken</a:t>
            </a:r>
            <a:endParaRPr lang="en-US" dirty="0"/>
          </a:p>
        </p:txBody>
      </p:sp>
      <p:sp>
        <p:nvSpPr>
          <p:cNvPr id="7" name="Date Placeholder 6"/>
          <p:cNvSpPr>
            <a:spLocks noGrp="1"/>
          </p:cNvSpPr>
          <p:nvPr>
            <p:ph type="dt" sz="half" idx="10"/>
          </p:nvPr>
        </p:nvSpPr>
        <p:spPr/>
        <p:txBody>
          <a:bodyPr/>
          <a:lstStyle>
            <a:lvl1pPr>
              <a:defRPr>
                <a:solidFill>
                  <a:srgbClr val="FFFFFF">
                    <a:alpha val="80000"/>
                  </a:srgbClr>
                </a:solidFill>
              </a:defRPr>
            </a:lvl1pPr>
          </a:lstStyle>
          <a:p>
            <a:fld id="{21369806-0A27-4AC6-B097-5F46EC13AF1A}" type="datetime1">
              <a:rPr lang="en-US" smtClean="0"/>
              <a:t>3/18/2022</a:t>
            </a:fld>
            <a:endParaRPr lang="en-US" dirty="0"/>
          </a:p>
        </p:txBody>
      </p:sp>
      <p:sp>
        <p:nvSpPr>
          <p:cNvPr id="8" name="Footer Placeholder 7"/>
          <p:cNvSpPr>
            <a:spLocks noGrp="1"/>
          </p:cNvSpPr>
          <p:nvPr>
            <p:ph type="ftr" sz="quarter" idx="11"/>
          </p:nvPr>
        </p:nvSpPr>
        <p:spPr/>
        <p:txBody>
          <a:bodyPr/>
          <a:lstStyle>
            <a:lvl1pPr>
              <a:defRPr>
                <a:solidFill>
                  <a:srgbClr val="FFFFFF">
                    <a:alpha val="80000"/>
                  </a:srgbClr>
                </a:solidFill>
              </a:defRPr>
            </a:lvl1pPr>
          </a:lstStyle>
          <a:p>
            <a:r>
              <a:rPr lang="en-US"/>
              <a:t>Circulair inkopen en opdrachtgeverschap</a:t>
            </a:r>
            <a:endParaRPr lang="en-US" dirty="0"/>
          </a:p>
        </p:txBody>
      </p:sp>
      <p:sp>
        <p:nvSpPr>
          <p:cNvPr id="9" name="Slide Number Placeholder 8"/>
          <p:cNvSpPr>
            <a:spLocks noGrp="1"/>
          </p:cNvSpPr>
          <p:nvPr>
            <p:ph type="sldNum" sz="quarter" idx="12"/>
          </p:nvPr>
        </p:nvSpPr>
        <p:spPr/>
        <p:txBody>
          <a:bodyPr/>
          <a:lstStyle>
            <a:lvl1pPr>
              <a:defRPr>
                <a:solidFill>
                  <a:srgbClr val="FFFFFF">
                    <a:alpha val="25000"/>
                  </a:srgbClr>
                </a:solidFill>
              </a:defRPr>
            </a:lvl1pPr>
          </a:lstStyle>
          <a:p>
            <a:fld id="{A7CD31F4-64FA-4BA0-9498-67783267A8C8}" type="slidenum">
              <a:rPr lang="en-US" smtClean="0"/>
              <a:t>‹nr.›</a:t>
            </a:fld>
            <a:endParaRPr lang="en-US" dirty="0"/>
          </a:p>
        </p:txBody>
      </p:sp>
    </p:spTree>
    <p:extLst>
      <p:ext uri="{BB962C8B-B14F-4D97-AF65-F5344CB8AC3E}">
        <p14:creationId xmlns:p14="http://schemas.microsoft.com/office/powerpoint/2010/main" val="1978887510"/>
      </p:ext>
    </p:extLst>
  </p:cSld>
  <p:clrMapOvr>
    <a:masterClrMapping/>
  </p:clrMapOvr>
  <p:hf sldNum="0" hd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Vertical Text Placeholder 2"/>
          <p:cNvSpPr>
            <a:spLocks noGrp="1"/>
          </p:cNvSpPr>
          <p:nvPr>
            <p:ph type="body" orient="vert" idx="1"/>
          </p:nvPr>
        </p:nvSpPr>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21369806-0A27-4AC6-B097-5F46EC13AF1A}" type="datetime1">
              <a:rPr lang="en-US" smtClean="0"/>
              <a:t>3/18/2022</a:t>
            </a:fld>
            <a:endParaRPr lang="en-US" dirty="0"/>
          </a:p>
        </p:txBody>
      </p:sp>
      <p:sp>
        <p:nvSpPr>
          <p:cNvPr id="5" name="Footer Placeholder 4"/>
          <p:cNvSpPr>
            <a:spLocks noGrp="1"/>
          </p:cNvSpPr>
          <p:nvPr>
            <p:ph type="ftr" sz="quarter" idx="11"/>
          </p:nvPr>
        </p:nvSpPr>
        <p:spPr/>
        <p:txBody>
          <a:bodyPr/>
          <a:lstStyle/>
          <a:p>
            <a:r>
              <a:rPr lang="en-US"/>
              <a:t>Circulair inkopen en opdrachtgeverschap</a:t>
            </a:r>
            <a:endParaRPr lang="en-US" dirty="0"/>
          </a:p>
        </p:txBody>
      </p:sp>
      <p:sp>
        <p:nvSpPr>
          <p:cNvPr id="6" name="Slide Number Placeholder 5"/>
          <p:cNvSpPr>
            <a:spLocks noGrp="1"/>
          </p:cNvSpPr>
          <p:nvPr>
            <p:ph type="sldNum" sz="quarter" idx="12"/>
          </p:nvPr>
        </p:nvSpPr>
        <p:spPr/>
        <p:txBody>
          <a:bodyPr/>
          <a:lstStyle/>
          <a:p>
            <a:fld id="{A7CD31F4-64FA-4BA0-9498-67783267A8C8}" type="slidenum">
              <a:rPr lang="en-US" smtClean="0"/>
              <a:t>‹nr.›</a:t>
            </a:fld>
            <a:endParaRPr lang="en-US" dirty="0"/>
          </a:p>
        </p:txBody>
      </p:sp>
    </p:spTree>
    <p:extLst>
      <p:ext uri="{BB962C8B-B14F-4D97-AF65-F5344CB8AC3E}">
        <p14:creationId xmlns:p14="http://schemas.microsoft.com/office/powerpoint/2010/main" val="3427337191"/>
      </p:ext>
    </p:extLst>
  </p:cSld>
  <p:clrMapOvr>
    <a:masterClrMapping/>
  </p:clrMapOvr>
  <p:hf sldNum="0" hd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43950" y="695325"/>
            <a:ext cx="2628900" cy="4800600"/>
          </a:xfrm>
        </p:spPr>
        <p:txBody>
          <a:bodyPr vert="eaVert"/>
          <a:lstStyle/>
          <a:p>
            <a:r>
              <a:rPr lang="nl-NL"/>
              <a:t>Klik om stijl te bewerken</a:t>
            </a:r>
            <a:endParaRPr lang="en-US" dirty="0"/>
          </a:p>
        </p:txBody>
      </p:sp>
      <p:sp>
        <p:nvSpPr>
          <p:cNvPr id="3" name="Vertical Text Placeholder 2"/>
          <p:cNvSpPr>
            <a:spLocks noGrp="1"/>
          </p:cNvSpPr>
          <p:nvPr>
            <p:ph type="body" orient="vert" idx="1"/>
          </p:nvPr>
        </p:nvSpPr>
        <p:spPr>
          <a:xfrm>
            <a:off x="771525" y="714375"/>
            <a:ext cx="7734300" cy="5400675"/>
          </a:xfrm>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21369806-0A27-4AC6-B097-5F46EC13AF1A}" type="datetime1">
              <a:rPr lang="en-US" smtClean="0"/>
              <a:t>3/18/2022</a:t>
            </a:fld>
            <a:endParaRPr lang="en-US" dirty="0"/>
          </a:p>
        </p:txBody>
      </p:sp>
      <p:sp>
        <p:nvSpPr>
          <p:cNvPr id="5" name="Footer Placeholder 4"/>
          <p:cNvSpPr>
            <a:spLocks noGrp="1"/>
          </p:cNvSpPr>
          <p:nvPr>
            <p:ph type="ftr" sz="quarter" idx="11"/>
          </p:nvPr>
        </p:nvSpPr>
        <p:spPr/>
        <p:txBody>
          <a:bodyPr/>
          <a:lstStyle/>
          <a:p>
            <a:r>
              <a:rPr lang="en-US"/>
              <a:t>Circulair inkopen en opdrachtgeverschap</a:t>
            </a:r>
            <a:endParaRPr lang="en-US" dirty="0"/>
          </a:p>
        </p:txBody>
      </p:sp>
      <p:sp>
        <p:nvSpPr>
          <p:cNvPr id="6" name="Slide Number Placeholder 5"/>
          <p:cNvSpPr>
            <a:spLocks noGrp="1"/>
          </p:cNvSpPr>
          <p:nvPr>
            <p:ph type="sldNum" sz="quarter" idx="12"/>
          </p:nvPr>
        </p:nvSpPr>
        <p:spPr/>
        <p:txBody>
          <a:bodyPr/>
          <a:lstStyle/>
          <a:p>
            <a:fld id="{A7CD31F4-64FA-4BA0-9498-67783267A8C8}" type="slidenum">
              <a:rPr lang="en-US" smtClean="0"/>
              <a:t>‹nr.›</a:t>
            </a:fld>
            <a:endParaRPr lang="en-US" dirty="0"/>
          </a:p>
        </p:txBody>
      </p:sp>
    </p:spTree>
    <p:extLst>
      <p:ext uri="{BB962C8B-B14F-4D97-AF65-F5344CB8AC3E}">
        <p14:creationId xmlns:p14="http://schemas.microsoft.com/office/powerpoint/2010/main" val="3948856824"/>
      </p:ext>
    </p:extLst>
  </p:cSld>
  <p:clrMapOvr>
    <a:masterClrMapping/>
  </p:clrMapOvr>
  <p:hf sldNum="0" hdr="0" dt="0"/>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609600" y="304800"/>
            <a:ext cx="9652000" cy="1112838"/>
          </a:xfrm>
          <a:prstGeom prst="rect">
            <a:avLst/>
          </a:prstGeom>
        </p:spPr>
        <p:txBody>
          <a:bodyPr/>
          <a:lstStyle/>
          <a:p>
            <a:r>
              <a:rPr lang="en-US"/>
              <a:t>Click to edit Master title style</a:t>
            </a:r>
          </a:p>
        </p:txBody>
      </p:sp>
      <p:sp>
        <p:nvSpPr>
          <p:cNvPr id="10" name="Content Placeholder 9"/>
          <p:cNvSpPr>
            <a:spLocks noGrp="1"/>
          </p:cNvSpPr>
          <p:nvPr>
            <p:ph sz="quarter" idx="13"/>
          </p:nvPr>
        </p:nvSpPr>
        <p:spPr>
          <a:xfrm>
            <a:off x="609600" y="1524000"/>
            <a:ext cx="9652000" cy="4724400"/>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2">
            <a:extLst>
              <a:ext uri="{FF2B5EF4-FFF2-40B4-BE49-F238E27FC236}">
                <a16:creationId xmlns:a16="http://schemas.microsoft.com/office/drawing/2014/main" id="{B4ABA0A4-185C-4F57-BF07-F2B210924A44}"/>
              </a:ext>
            </a:extLst>
          </p:cNvPr>
          <p:cNvSpPr>
            <a:spLocks noGrp="1"/>
          </p:cNvSpPr>
          <p:nvPr>
            <p:ph type="dt" sz="half" idx="14"/>
          </p:nvPr>
        </p:nvSpPr>
        <p:spPr>
          <a:xfrm>
            <a:off x="9745133" y="6491290"/>
            <a:ext cx="1397000" cy="180975"/>
          </a:xfrm>
        </p:spPr>
        <p:txBody>
          <a:bodyPr/>
          <a:lstStyle>
            <a:lvl1pPr defTabSz="457109">
              <a:defRPr>
                <a:cs typeface="Arial" panose="020B0604020202020204" pitchFamily="34" charset="0"/>
              </a:defRPr>
            </a:lvl1pPr>
          </a:lstStyle>
          <a:p>
            <a:pPr marL="0" marR="0" lvl="0" indent="0" algn="l" defTabSz="457109" rtl="0" eaLnBrk="1" fontAlgn="auto" latinLnBrk="0" hangingPunct="1">
              <a:lnSpc>
                <a:spcPct val="100000"/>
              </a:lnSpc>
              <a:spcBef>
                <a:spcPts val="0"/>
              </a:spcBef>
              <a:spcAft>
                <a:spcPts val="0"/>
              </a:spcAft>
              <a:buClrTx/>
              <a:buSzTx/>
              <a:buFontTx/>
              <a:buNone/>
              <a:tabLst/>
              <a:defRPr/>
            </a:pPr>
            <a:fld id="{657E4BF1-2D0D-452A-A7AD-59A933591556}" type="datetime1">
              <a:rPr kumimoji="0" lang="en-US" sz="1600" b="0" i="0" u="none" strike="noStrike" kern="1200" cap="none" spc="0" normalizeH="0" baseline="0" noProof="0">
                <a:ln>
                  <a:noFill/>
                </a:ln>
                <a:solidFill>
                  <a:prstClr val="black">
                    <a:tint val="75000"/>
                  </a:prstClr>
                </a:solidFill>
                <a:effectLst/>
                <a:uLnTx/>
                <a:uFillTx/>
                <a:latin typeface="The Hand"/>
                <a:ea typeface="+mn-ea"/>
                <a:cs typeface="Arial" panose="020B0604020202020204" pitchFamily="34" charset="0"/>
              </a:rPr>
              <a:pPr marL="0" marR="0" lvl="0" indent="0" algn="l" defTabSz="457109" rtl="0" eaLnBrk="1" fontAlgn="auto" latinLnBrk="0" hangingPunct="1">
                <a:lnSpc>
                  <a:spcPct val="100000"/>
                </a:lnSpc>
                <a:spcBef>
                  <a:spcPts val="0"/>
                </a:spcBef>
                <a:spcAft>
                  <a:spcPts val="0"/>
                </a:spcAft>
                <a:buClrTx/>
                <a:buSzTx/>
                <a:buFontTx/>
                <a:buNone/>
                <a:tabLst/>
                <a:defRPr/>
              </a:pPr>
              <a:t>3/18/2022</a:t>
            </a:fld>
            <a:endParaRPr kumimoji="0" lang="en-US" sz="1600" b="0" i="0" u="none" strike="noStrike" kern="1200" cap="none" spc="0" normalizeH="0" baseline="0" noProof="0">
              <a:ln>
                <a:noFill/>
              </a:ln>
              <a:solidFill>
                <a:prstClr val="black">
                  <a:tint val="75000"/>
                </a:prstClr>
              </a:solidFill>
              <a:effectLst/>
              <a:uLnTx/>
              <a:uFillTx/>
              <a:latin typeface="The Hand"/>
              <a:ea typeface="+mn-ea"/>
              <a:cs typeface="Arial" panose="020B0604020202020204" pitchFamily="34" charset="0"/>
            </a:endParaRPr>
          </a:p>
        </p:txBody>
      </p:sp>
      <p:sp>
        <p:nvSpPr>
          <p:cNvPr id="6" name="Footer Placeholder 3">
            <a:extLst>
              <a:ext uri="{FF2B5EF4-FFF2-40B4-BE49-F238E27FC236}">
                <a16:creationId xmlns:a16="http://schemas.microsoft.com/office/drawing/2014/main" id="{B723CFBA-C0EA-4824-B682-B0D8323BF515}"/>
              </a:ext>
            </a:extLst>
          </p:cNvPr>
          <p:cNvSpPr>
            <a:spLocks noGrp="1"/>
          </p:cNvSpPr>
          <p:nvPr>
            <p:ph type="ftr" sz="quarter" idx="15"/>
          </p:nvPr>
        </p:nvSpPr>
        <p:spPr>
          <a:xfrm>
            <a:off x="1208619" y="6481765"/>
            <a:ext cx="6639983" cy="180975"/>
          </a:xfrm>
        </p:spPr>
        <p:txBody>
          <a:bodyPr/>
          <a:lstStyle>
            <a:lvl1pPr defTabSz="457109">
              <a:defRPr>
                <a:cs typeface="Arial" panose="020B0604020202020204" pitchFamily="34" charset="0"/>
              </a:defRPr>
            </a:lvl1pPr>
          </a:lstStyle>
          <a:p>
            <a:pPr marL="0" marR="0" lvl="0" indent="0" algn="ctr" defTabSz="457109"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a:ln>
                <a:noFill/>
              </a:ln>
              <a:solidFill>
                <a:prstClr val="black">
                  <a:tint val="75000"/>
                </a:prstClr>
              </a:solidFill>
              <a:effectLst/>
              <a:uLnTx/>
              <a:uFillTx/>
              <a:latin typeface="The Hand"/>
              <a:ea typeface="+mn-ea"/>
              <a:cs typeface="Arial" panose="020B0604020202020204" pitchFamily="34" charset="0"/>
            </a:endParaRPr>
          </a:p>
        </p:txBody>
      </p:sp>
      <p:sp>
        <p:nvSpPr>
          <p:cNvPr id="7" name="Slide Number Placeholder 4">
            <a:extLst>
              <a:ext uri="{FF2B5EF4-FFF2-40B4-BE49-F238E27FC236}">
                <a16:creationId xmlns:a16="http://schemas.microsoft.com/office/drawing/2014/main" id="{3CCC0107-8757-48D3-8B6A-E1B9F29A3912}"/>
              </a:ext>
            </a:extLst>
          </p:cNvPr>
          <p:cNvSpPr>
            <a:spLocks noGrp="1"/>
          </p:cNvSpPr>
          <p:nvPr>
            <p:ph type="sldNum" sz="quarter" idx="16"/>
          </p:nvPr>
        </p:nvSpPr>
        <p:spPr>
          <a:xfrm>
            <a:off x="9347200" y="6492877"/>
            <a:ext cx="2844800" cy="365125"/>
          </a:xfrm>
        </p:spPr>
        <p:txBody>
          <a:bodyPr/>
          <a:lstStyle>
            <a:lvl1pPr defTabSz="457109">
              <a:defRPr>
                <a:solidFill>
                  <a:prstClr val="white"/>
                </a:solidFill>
                <a:cs typeface="Arial" panose="020B0604020202020204" pitchFamily="34" charset="0"/>
              </a:defRPr>
            </a:lvl1pPr>
          </a:lstStyle>
          <a:p>
            <a:pPr marL="0" marR="0" lvl="0" indent="0" algn="r" defTabSz="457109" rtl="0" eaLnBrk="1" fontAlgn="auto" latinLnBrk="0" hangingPunct="1">
              <a:lnSpc>
                <a:spcPct val="100000"/>
              </a:lnSpc>
              <a:spcBef>
                <a:spcPts val="0"/>
              </a:spcBef>
              <a:spcAft>
                <a:spcPts val="0"/>
              </a:spcAft>
              <a:buClrTx/>
              <a:buSzTx/>
              <a:buFontTx/>
              <a:buNone/>
              <a:tabLst/>
              <a:defRPr/>
            </a:pPr>
            <a:fld id="{C2F67281-E293-47D6-BFE5-FA68A73F402B}" type="slidenum">
              <a:rPr kumimoji="0" lang="en-US" sz="1600" b="0" i="0" u="none" strike="noStrike" kern="1200" cap="none" spc="0" normalizeH="0" baseline="0" noProof="0">
                <a:ln>
                  <a:noFill/>
                </a:ln>
                <a:solidFill>
                  <a:prstClr val="white"/>
                </a:solidFill>
                <a:effectLst/>
                <a:uLnTx/>
                <a:uFillTx/>
                <a:latin typeface="The Hand"/>
                <a:ea typeface="+mn-ea"/>
                <a:cs typeface="Arial" panose="020B0604020202020204" pitchFamily="34" charset="0"/>
              </a:rPr>
              <a:pPr marL="0" marR="0" lvl="0" indent="0" algn="r" defTabSz="457109" rtl="0" eaLnBrk="1" fontAlgn="auto" latinLnBrk="0" hangingPunct="1">
                <a:lnSpc>
                  <a:spcPct val="100000"/>
                </a:lnSpc>
                <a:spcBef>
                  <a:spcPts val="0"/>
                </a:spcBef>
                <a:spcAft>
                  <a:spcPts val="0"/>
                </a:spcAft>
                <a:buClrTx/>
                <a:buSzTx/>
                <a:buFontTx/>
                <a:buNone/>
                <a:tabLst/>
                <a:defRPr/>
              </a:pPr>
              <a:t>‹nr.›</a:t>
            </a:fld>
            <a:endParaRPr kumimoji="0" lang="en-US" sz="1600" b="0" i="0" u="none" strike="noStrike" kern="1200" cap="none" spc="0" normalizeH="0" baseline="0" noProof="0">
              <a:ln>
                <a:noFill/>
              </a:ln>
              <a:solidFill>
                <a:prstClr val="white"/>
              </a:solidFill>
              <a:effectLst/>
              <a:uLnTx/>
              <a:uFillTx/>
              <a:latin typeface="The Hand"/>
              <a:ea typeface="+mn-ea"/>
              <a:cs typeface="Arial" panose="020B0604020202020204" pitchFamily="34" charset="0"/>
            </a:endParaRPr>
          </a:p>
        </p:txBody>
      </p:sp>
    </p:spTree>
    <p:extLst>
      <p:ext uri="{BB962C8B-B14F-4D97-AF65-F5344CB8AC3E}">
        <p14:creationId xmlns:p14="http://schemas.microsoft.com/office/powerpoint/2010/main" val="2198848605"/>
      </p:ext>
    </p:extLst>
  </p:cSld>
  <p:clrMapOvr>
    <a:masterClrMapping/>
  </p:clrMapOvr>
  <p:transition spd="med">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Content Placeholder 2"/>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21369806-0A27-4AC6-B097-5F46EC13AF1A}" type="datetime1">
              <a:rPr lang="en-US" smtClean="0"/>
              <a:t>3/18/2022</a:t>
            </a:fld>
            <a:endParaRPr lang="en-US" dirty="0"/>
          </a:p>
        </p:txBody>
      </p:sp>
      <p:sp>
        <p:nvSpPr>
          <p:cNvPr id="5" name="Footer Placeholder 4"/>
          <p:cNvSpPr>
            <a:spLocks noGrp="1"/>
          </p:cNvSpPr>
          <p:nvPr>
            <p:ph type="ftr" sz="quarter" idx="11"/>
          </p:nvPr>
        </p:nvSpPr>
        <p:spPr/>
        <p:txBody>
          <a:bodyPr/>
          <a:lstStyle/>
          <a:p>
            <a:r>
              <a:rPr lang="en-US"/>
              <a:t>Circulair inkopen en opdrachtgeverschap</a:t>
            </a:r>
            <a:endParaRPr lang="en-US" dirty="0"/>
          </a:p>
        </p:txBody>
      </p:sp>
      <p:sp>
        <p:nvSpPr>
          <p:cNvPr id="6" name="Slide Number Placeholder 5"/>
          <p:cNvSpPr>
            <a:spLocks noGrp="1"/>
          </p:cNvSpPr>
          <p:nvPr>
            <p:ph type="sldNum" sz="quarter" idx="12"/>
          </p:nvPr>
        </p:nvSpPr>
        <p:spPr/>
        <p:txBody>
          <a:bodyPr/>
          <a:lstStyle/>
          <a:p>
            <a:fld id="{A7CD31F4-64FA-4BA0-9498-67783267A8C8}" type="slidenum">
              <a:rPr lang="en-US" smtClean="0"/>
              <a:t>‹nr.›</a:t>
            </a:fld>
            <a:endParaRPr lang="en-US" dirty="0"/>
          </a:p>
        </p:txBody>
      </p:sp>
    </p:spTree>
    <p:extLst>
      <p:ext uri="{BB962C8B-B14F-4D97-AF65-F5344CB8AC3E}">
        <p14:creationId xmlns:p14="http://schemas.microsoft.com/office/powerpoint/2010/main" val="3029025888"/>
      </p:ext>
    </p:extLst>
  </p:cSld>
  <p:clrMapOvr>
    <a:masterClrMapping/>
  </p:clrMapOvr>
  <p:hf sldNum="0" hd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le 1"/>
          <p:cNvSpPr>
            <a:spLocks noGrp="1"/>
          </p:cNvSpPr>
          <p:nvPr>
            <p:ph type="title"/>
          </p:nvPr>
        </p:nvSpPr>
        <p:spPr>
          <a:xfrm>
            <a:off x="603504" y="767419"/>
            <a:ext cx="10780776" cy="3355848"/>
          </a:xfrm>
        </p:spPr>
        <p:txBody>
          <a:bodyPr anchor="b">
            <a:normAutofit/>
          </a:bodyPr>
          <a:lstStyle>
            <a:lvl1pPr>
              <a:lnSpc>
                <a:spcPct val="80000"/>
              </a:lnSpc>
              <a:defRPr sz="8800" b="0" baseline="0">
                <a:solidFill>
                  <a:schemeClr val="accent1"/>
                </a:solidFill>
              </a:defRPr>
            </a:lvl1pPr>
          </a:lstStyle>
          <a:p>
            <a:r>
              <a:rPr lang="nl-NL"/>
              <a:t>Klik om stijl te bewerken</a:t>
            </a:r>
            <a:endParaRPr lang="en-US" dirty="0"/>
          </a:p>
        </p:txBody>
      </p:sp>
      <p:sp>
        <p:nvSpPr>
          <p:cNvPr id="3" name="Text Placeholder 2"/>
          <p:cNvSpPr>
            <a:spLocks noGrp="1"/>
          </p:cNvSpPr>
          <p:nvPr>
            <p:ph type="body" idx="1"/>
          </p:nvPr>
        </p:nvSpPr>
        <p:spPr>
          <a:xfrm>
            <a:off x="667512" y="4204209"/>
            <a:ext cx="9226296" cy="1645920"/>
          </a:xfrm>
        </p:spPr>
        <p:txBody>
          <a:bodyPr anchor="t">
            <a:normAutofit/>
          </a:bodyPr>
          <a:lstStyle>
            <a:lvl1pPr marL="0" indent="0">
              <a:buNone/>
              <a:defRPr sz="3200">
                <a:solidFill>
                  <a:schemeClr val="tx1"/>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Klikken om de tekststijl van het model te bewerken</a:t>
            </a:r>
          </a:p>
        </p:txBody>
      </p:sp>
      <p:sp>
        <p:nvSpPr>
          <p:cNvPr id="4" name="Date Placeholder 3"/>
          <p:cNvSpPr>
            <a:spLocks noGrp="1"/>
          </p:cNvSpPr>
          <p:nvPr>
            <p:ph type="dt" sz="half" idx="10"/>
          </p:nvPr>
        </p:nvSpPr>
        <p:spPr/>
        <p:txBody>
          <a:bodyPr/>
          <a:lstStyle/>
          <a:p>
            <a:fld id="{21369806-0A27-4AC6-B097-5F46EC13AF1A}" type="datetime1">
              <a:rPr lang="en-US" smtClean="0"/>
              <a:t>3/18/2022</a:t>
            </a:fld>
            <a:endParaRPr lang="en-US" dirty="0"/>
          </a:p>
        </p:txBody>
      </p:sp>
      <p:sp>
        <p:nvSpPr>
          <p:cNvPr id="5" name="Footer Placeholder 4"/>
          <p:cNvSpPr>
            <a:spLocks noGrp="1"/>
          </p:cNvSpPr>
          <p:nvPr>
            <p:ph type="ftr" sz="quarter" idx="11"/>
          </p:nvPr>
        </p:nvSpPr>
        <p:spPr/>
        <p:txBody>
          <a:bodyPr/>
          <a:lstStyle/>
          <a:p>
            <a:r>
              <a:rPr lang="en-US"/>
              <a:t>Circulair inkopen en opdrachtgeverschap</a:t>
            </a:r>
            <a:endParaRPr lang="en-US" dirty="0"/>
          </a:p>
        </p:txBody>
      </p:sp>
      <p:sp>
        <p:nvSpPr>
          <p:cNvPr id="6" name="Slide Number Placeholder 5"/>
          <p:cNvSpPr>
            <a:spLocks noGrp="1"/>
          </p:cNvSpPr>
          <p:nvPr>
            <p:ph type="sldNum" sz="quarter" idx="12"/>
          </p:nvPr>
        </p:nvSpPr>
        <p:spPr/>
        <p:txBody>
          <a:bodyPr/>
          <a:lstStyle/>
          <a:p>
            <a:fld id="{A7CD31F4-64FA-4BA0-9498-67783267A8C8}" type="slidenum">
              <a:rPr lang="en-US" smtClean="0"/>
              <a:t>‹nr.›</a:t>
            </a:fld>
            <a:endParaRPr lang="en-US" dirty="0"/>
          </a:p>
        </p:txBody>
      </p:sp>
    </p:spTree>
    <p:extLst>
      <p:ext uri="{BB962C8B-B14F-4D97-AF65-F5344CB8AC3E}">
        <p14:creationId xmlns:p14="http://schemas.microsoft.com/office/powerpoint/2010/main" val="2996218983"/>
      </p:ext>
    </p:extLst>
  </p:cSld>
  <p:clrMapOvr>
    <a:masterClrMapping/>
  </p:clrMapOvr>
  <p:hf sldNum="0" hd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Content Placeholder 2"/>
          <p:cNvSpPr>
            <a:spLocks noGrp="1"/>
          </p:cNvSpPr>
          <p:nvPr>
            <p:ph sz="half" idx="1"/>
          </p:nvPr>
        </p:nvSpPr>
        <p:spPr>
          <a:xfrm>
            <a:off x="676656" y="1998134"/>
            <a:ext cx="4663440" cy="376732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Content Placeholder 3"/>
          <p:cNvSpPr>
            <a:spLocks noGrp="1"/>
          </p:cNvSpPr>
          <p:nvPr>
            <p:ph sz="half" idx="2"/>
          </p:nvPr>
        </p:nvSpPr>
        <p:spPr>
          <a:xfrm>
            <a:off x="6011330" y="1998134"/>
            <a:ext cx="4663440" cy="376732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Date Placeholder 4"/>
          <p:cNvSpPr>
            <a:spLocks noGrp="1"/>
          </p:cNvSpPr>
          <p:nvPr>
            <p:ph type="dt" sz="half" idx="10"/>
          </p:nvPr>
        </p:nvSpPr>
        <p:spPr/>
        <p:txBody>
          <a:bodyPr/>
          <a:lstStyle/>
          <a:p>
            <a:fld id="{21369806-0A27-4AC6-B097-5F46EC13AF1A}" type="datetime1">
              <a:rPr lang="en-US" smtClean="0"/>
              <a:t>3/18/2022</a:t>
            </a:fld>
            <a:endParaRPr lang="en-US" dirty="0"/>
          </a:p>
        </p:txBody>
      </p:sp>
      <p:sp>
        <p:nvSpPr>
          <p:cNvPr id="6" name="Footer Placeholder 5"/>
          <p:cNvSpPr>
            <a:spLocks noGrp="1"/>
          </p:cNvSpPr>
          <p:nvPr>
            <p:ph type="ftr" sz="quarter" idx="11"/>
          </p:nvPr>
        </p:nvSpPr>
        <p:spPr/>
        <p:txBody>
          <a:bodyPr/>
          <a:lstStyle/>
          <a:p>
            <a:r>
              <a:rPr lang="en-US"/>
              <a:t>Circulair inkopen en opdrachtgeverschap</a:t>
            </a:r>
            <a:endParaRPr lang="en-US" dirty="0"/>
          </a:p>
        </p:txBody>
      </p:sp>
      <p:sp>
        <p:nvSpPr>
          <p:cNvPr id="7" name="Slide Number Placeholder 6"/>
          <p:cNvSpPr>
            <a:spLocks noGrp="1"/>
          </p:cNvSpPr>
          <p:nvPr>
            <p:ph type="sldNum" sz="quarter" idx="12"/>
          </p:nvPr>
        </p:nvSpPr>
        <p:spPr/>
        <p:txBody>
          <a:bodyPr/>
          <a:lstStyle/>
          <a:p>
            <a:fld id="{A7CD31F4-64FA-4BA0-9498-67783267A8C8}" type="slidenum">
              <a:rPr lang="en-US" smtClean="0"/>
              <a:t>‹nr.›</a:t>
            </a:fld>
            <a:endParaRPr lang="en-US" dirty="0"/>
          </a:p>
        </p:txBody>
      </p:sp>
    </p:spTree>
    <p:extLst>
      <p:ext uri="{BB962C8B-B14F-4D97-AF65-F5344CB8AC3E}">
        <p14:creationId xmlns:p14="http://schemas.microsoft.com/office/powerpoint/2010/main" val="2652861077"/>
      </p:ext>
    </p:extLst>
  </p:cSld>
  <p:clrMapOvr>
    <a:masterClrMapping/>
  </p:clrMapOvr>
  <p:hf sldNum="0" hd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nl-NL"/>
              <a:t>Klik om stijl te bewerken</a:t>
            </a:r>
            <a:endParaRPr lang="en-US" dirty="0"/>
          </a:p>
        </p:txBody>
      </p:sp>
      <p:sp>
        <p:nvSpPr>
          <p:cNvPr id="3" name="Text Placeholder 2"/>
          <p:cNvSpPr>
            <a:spLocks noGrp="1"/>
          </p:cNvSpPr>
          <p:nvPr>
            <p:ph type="body" idx="1"/>
          </p:nvPr>
        </p:nvSpPr>
        <p:spPr>
          <a:xfrm>
            <a:off x="676656" y="2040467"/>
            <a:ext cx="4663440" cy="723400"/>
          </a:xfrm>
        </p:spPr>
        <p:txBody>
          <a:bodyPr anchor="ctr">
            <a:normAutofit/>
          </a:bodyPr>
          <a:lstStyle>
            <a:lvl1pPr marL="0" indent="0">
              <a:buNone/>
              <a:defRPr sz="2200" b="0" cap="all" baseline="0">
                <a:solidFill>
                  <a:schemeClr val="tx1">
                    <a:lumMod val="85000"/>
                    <a:lumOff val="15000"/>
                  </a:schemeClr>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4" name="Content Placeholder 3"/>
          <p:cNvSpPr>
            <a:spLocks noGrp="1"/>
          </p:cNvSpPr>
          <p:nvPr>
            <p:ph sz="half" idx="2"/>
          </p:nvPr>
        </p:nvSpPr>
        <p:spPr>
          <a:xfrm>
            <a:off x="676656" y="2753084"/>
            <a:ext cx="4663440" cy="32004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Text Placeholder 4"/>
          <p:cNvSpPr>
            <a:spLocks noGrp="1"/>
          </p:cNvSpPr>
          <p:nvPr>
            <p:ph type="body" sz="quarter" idx="3"/>
          </p:nvPr>
        </p:nvSpPr>
        <p:spPr>
          <a:xfrm>
            <a:off x="6007608" y="2038435"/>
            <a:ext cx="4663440" cy="722376"/>
          </a:xfrm>
        </p:spPr>
        <p:txBody>
          <a:bodyPr anchor="ctr">
            <a:normAutofit/>
          </a:bodyPr>
          <a:lstStyle>
            <a:lvl1pPr marL="0" indent="0">
              <a:buNone/>
              <a:defRPr sz="2200" b="0" cap="all" baseline="0">
                <a:solidFill>
                  <a:schemeClr val="tx1">
                    <a:lumMod val="85000"/>
                    <a:lumOff val="15000"/>
                  </a:schemeClr>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6" name="Content Placeholder 5"/>
          <p:cNvSpPr>
            <a:spLocks noGrp="1"/>
          </p:cNvSpPr>
          <p:nvPr>
            <p:ph sz="quarter" idx="4"/>
          </p:nvPr>
        </p:nvSpPr>
        <p:spPr>
          <a:xfrm>
            <a:off x="6007608" y="2750990"/>
            <a:ext cx="4663440" cy="32004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7" name="Date Placeholder 6"/>
          <p:cNvSpPr>
            <a:spLocks noGrp="1"/>
          </p:cNvSpPr>
          <p:nvPr>
            <p:ph type="dt" sz="half" idx="10"/>
          </p:nvPr>
        </p:nvSpPr>
        <p:spPr/>
        <p:txBody>
          <a:bodyPr/>
          <a:lstStyle/>
          <a:p>
            <a:fld id="{21369806-0A27-4AC6-B097-5F46EC13AF1A}" type="datetime1">
              <a:rPr lang="en-US" smtClean="0"/>
              <a:t>3/18/2022</a:t>
            </a:fld>
            <a:endParaRPr lang="en-US" dirty="0"/>
          </a:p>
        </p:txBody>
      </p:sp>
      <p:sp>
        <p:nvSpPr>
          <p:cNvPr id="8" name="Footer Placeholder 7"/>
          <p:cNvSpPr>
            <a:spLocks noGrp="1"/>
          </p:cNvSpPr>
          <p:nvPr>
            <p:ph type="ftr" sz="quarter" idx="11"/>
          </p:nvPr>
        </p:nvSpPr>
        <p:spPr/>
        <p:txBody>
          <a:bodyPr/>
          <a:lstStyle/>
          <a:p>
            <a:r>
              <a:rPr lang="en-US"/>
              <a:t>Circulair inkopen en opdrachtgeverschap</a:t>
            </a:r>
            <a:endParaRPr lang="en-US" dirty="0"/>
          </a:p>
        </p:txBody>
      </p:sp>
      <p:sp>
        <p:nvSpPr>
          <p:cNvPr id="9" name="Slide Number Placeholder 8"/>
          <p:cNvSpPr>
            <a:spLocks noGrp="1"/>
          </p:cNvSpPr>
          <p:nvPr>
            <p:ph type="sldNum" sz="quarter" idx="12"/>
          </p:nvPr>
        </p:nvSpPr>
        <p:spPr/>
        <p:txBody>
          <a:bodyPr/>
          <a:lstStyle/>
          <a:p>
            <a:fld id="{A7CD31F4-64FA-4BA0-9498-67783267A8C8}" type="slidenum">
              <a:rPr lang="en-US" smtClean="0"/>
              <a:t>‹nr.›</a:t>
            </a:fld>
            <a:endParaRPr lang="en-US" dirty="0"/>
          </a:p>
        </p:txBody>
      </p:sp>
    </p:spTree>
    <p:extLst>
      <p:ext uri="{BB962C8B-B14F-4D97-AF65-F5344CB8AC3E}">
        <p14:creationId xmlns:p14="http://schemas.microsoft.com/office/powerpoint/2010/main" val="1730451958"/>
      </p:ext>
    </p:extLst>
  </p:cSld>
  <p:clrMapOvr>
    <a:masterClrMapping/>
  </p:clrMapOvr>
  <p:hf sldNum="0" hd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nl-NL"/>
              <a:t>Klik om stijl te bewerken</a:t>
            </a:r>
            <a:endParaRPr lang="en-US" dirty="0"/>
          </a:p>
        </p:txBody>
      </p:sp>
      <p:sp>
        <p:nvSpPr>
          <p:cNvPr id="3" name="Date Placeholder 2"/>
          <p:cNvSpPr>
            <a:spLocks noGrp="1"/>
          </p:cNvSpPr>
          <p:nvPr>
            <p:ph type="dt" sz="half" idx="10"/>
          </p:nvPr>
        </p:nvSpPr>
        <p:spPr/>
        <p:txBody>
          <a:bodyPr/>
          <a:lstStyle/>
          <a:p>
            <a:fld id="{21369806-0A27-4AC6-B097-5F46EC13AF1A}" type="datetime1">
              <a:rPr lang="en-US" smtClean="0"/>
              <a:t>3/18/2022</a:t>
            </a:fld>
            <a:endParaRPr lang="en-US" dirty="0"/>
          </a:p>
        </p:txBody>
      </p:sp>
      <p:sp>
        <p:nvSpPr>
          <p:cNvPr id="4" name="Footer Placeholder 3"/>
          <p:cNvSpPr>
            <a:spLocks noGrp="1"/>
          </p:cNvSpPr>
          <p:nvPr>
            <p:ph type="ftr" sz="quarter" idx="11"/>
          </p:nvPr>
        </p:nvSpPr>
        <p:spPr/>
        <p:txBody>
          <a:bodyPr/>
          <a:lstStyle/>
          <a:p>
            <a:r>
              <a:rPr lang="en-US"/>
              <a:t>Circulair inkopen en opdrachtgeverschap</a:t>
            </a:r>
            <a:endParaRPr lang="en-US" dirty="0"/>
          </a:p>
        </p:txBody>
      </p:sp>
      <p:sp>
        <p:nvSpPr>
          <p:cNvPr id="5" name="Slide Number Placeholder 4"/>
          <p:cNvSpPr>
            <a:spLocks noGrp="1"/>
          </p:cNvSpPr>
          <p:nvPr>
            <p:ph type="sldNum" sz="quarter" idx="12"/>
          </p:nvPr>
        </p:nvSpPr>
        <p:spPr/>
        <p:txBody>
          <a:bodyPr/>
          <a:lstStyle/>
          <a:p>
            <a:fld id="{A7CD31F4-64FA-4BA0-9498-67783267A8C8}" type="slidenum">
              <a:rPr lang="en-US" smtClean="0"/>
              <a:t>‹nr.›</a:t>
            </a:fld>
            <a:endParaRPr lang="en-US" dirty="0"/>
          </a:p>
        </p:txBody>
      </p:sp>
    </p:spTree>
    <p:extLst>
      <p:ext uri="{BB962C8B-B14F-4D97-AF65-F5344CB8AC3E}">
        <p14:creationId xmlns:p14="http://schemas.microsoft.com/office/powerpoint/2010/main" val="3995066030"/>
      </p:ext>
    </p:extLst>
  </p:cSld>
  <p:clrMapOvr>
    <a:masterClrMapping/>
  </p:clrMapOvr>
  <p:hf sldNum="0" hd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1369806-0A27-4AC6-B097-5F46EC13AF1A}" type="datetime1">
              <a:rPr lang="en-US" smtClean="0"/>
              <a:t>3/18/2022</a:t>
            </a:fld>
            <a:endParaRPr lang="en-US" dirty="0"/>
          </a:p>
        </p:txBody>
      </p:sp>
      <p:sp>
        <p:nvSpPr>
          <p:cNvPr id="3" name="Footer Placeholder 2"/>
          <p:cNvSpPr>
            <a:spLocks noGrp="1"/>
          </p:cNvSpPr>
          <p:nvPr>
            <p:ph type="ftr" sz="quarter" idx="11"/>
          </p:nvPr>
        </p:nvSpPr>
        <p:spPr/>
        <p:txBody>
          <a:bodyPr/>
          <a:lstStyle/>
          <a:p>
            <a:r>
              <a:rPr lang="en-US"/>
              <a:t>Circulair inkopen en opdrachtgeverschap</a:t>
            </a:r>
            <a:endParaRPr lang="en-US" dirty="0"/>
          </a:p>
        </p:txBody>
      </p:sp>
      <p:sp>
        <p:nvSpPr>
          <p:cNvPr id="4" name="Slide Number Placeholder 3"/>
          <p:cNvSpPr>
            <a:spLocks noGrp="1"/>
          </p:cNvSpPr>
          <p:nvPr>
            <p:ph type="sldNum" sz="quarter" idx="12"/>
          </p:nvPr>
        </p:nvSpPr>
        <p:spPr/>
        <p:txBody>
          <a:bodyPr/>
          <a:lstStyle/>
          <a:p>
            <a:fld id="{A7CD31F4-64FA-4BA0-9498-67783267A8C8}" type="slidenum">
              <a:rPr lang="en-US" smtClean="0"/>
              <a:t>‹nr.›</a:t>
            </a:fld>
            <a:endParaRPr lang="en-US" dirty="0"/>
          </a:p>
        </p:txBody>
      </p:sp>
    </p:spTree>
    <p:extLst>
      <p:ext uri="{BB962C8B-B14F-4D97-AF65-F5344CB8AC3E}">
        <p14:creationId xmlns:p14="http://schemas.microsoft.com/office/powerpoint/2010/main" val="1119590666"/>
      </p:ext>
    </p:extLst>
  </p:cSld>
  <p:clrMapOvr>
    <a:masterClrMapping/>
  </p:clrMapOvr>
  <p:hf sldNum="0" hd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Rectangle 1"/>
          <p:cNvSpPr/>
          <p:nvPr/>
        </p:nvSpPr>
        <p:spPr>
          <a:xfrm>
            <a:off x="7620000" y="0"/>
            <a:ext cx="457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sp>
      <p:sp>
        <p:nvSpPr>
          <p:cNvPr id="9" name="Title 8"/>
          <p:cNvSpPr>
            <a:spLocks noGrp="1"/>
          </p:cNvSpPr>
          <p:nvPr>
            <p:ph type="title"/>
          </p:nvPr>
        </p:nvSpPr>
        <p:spPr>
          <a:xfrm>
            <a:off x="8261404" y="542282"/>
            <a:ext cx="3383280" cy="1920240"/>
          </a:xfrm>
        </p:spPr>
        <p:txBody>
          <a:bodyPr anchor="b">
            <a:noAutofit/>
          </a:bodyPr>
          <a:lstStyle>
            <a:lvl1pPr>
              <a:lnSpc>
                <a:spcPct val="85000"/>
              </a:lnSpc>
              <a:defRPr sz="4000">
                <a:solidFill>
                  <a:srgbClr val="FFFFFF"/>
                </a:solidFill>
              </a:defRPr>
            </a:lvl1pPr>
          </a:lstStyle>
          <a:p>
            <a:r>
              <a:rPr lang="nl-NL"/>
              <a:t>Klik om stijl te bewerken</a:t>
            </a:r>
            <a:endParaRPr lang="en-US" dirty="0"/>
          </a:p>
        </p:txBody>
      </p:sp>
      <p:sp>
        <p:nvSpPr>
          <p:cNvPr id="3" name="Content Placeholder 2"/>
          <p:cNvSpPr>
            <a:spLocks noGrp="1"/>
          </p:cNvSpPr>
          <p:nvPr>
            <p:ph idx="1"/>
          </p:nvPr>
        </p:nvSpPr>
        <p:spPr>
          <a:xfrm>
            <a:off x="762000" y="762000"/>
            <a:ext cx="6096000" cy="45720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Text Placeholder 3"/>
          <p:cNvSpPr>
            <a:spLocks noGrp="1"/>
          </p:cNvSpPr>
          <p:nvPr>
            <p:ph type="body" sz="half" idx="2"/>
          </p:nvPr>
        </p:nvSpPr>
        <p:spPr>
          <a:xfrm>
            <a:off x="8275982" y="2511813"/>
            <a:ext cx="3398520" cy="3126987"/>
          </a:xfrm>
        </p:spPr>
        <p:txBody>
          <a:bodyPr>
            <a:normAutofit/>
          </a:bodyPr>
          <a:lstStyle>
            <a:lvl1pPr marL="0" marR="0" indent="0" algn="l" defTabSz="914400" rtl="0" eaLnBrk="1" fontAlgn="auto" latinLnBrk="0" hangingPunct="1">
              <a:lnSpc>
                <a:spcPct val="100000"/>
              </a:lnSpc>
              <a:spcBef>
                <a:spcPts val="1200"/>
              </a:spcBef>
              <a:spcAft>
                <a:spcPts val="0"/>
              </a:spcAft>
              <a:buClrTx/>
              <a:buSzTx/>
              <a:buFontTx/>
              <a:buNone/>
              <a:tabLst/>
              <a:defRPr sz="1800">
                <a:solidFill>
                  <a:srgbClr val="262626"/>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ts val="1400"/>
              </a:spcBef>
              <a:spcAft>
                <a:spcPts val="0"/>
              </a:spcAft>
              <a:buClrTx/>
              <a:buSzTx/>
              <a:buFontTx/>
              <a:buNone/>
              <a:tabLst/>
              <a:defRPr/>
            </a:pPr>
            <a:r>
              <a:rPr lang="nl-NL"/>
              <a:t>Klikken om de tekststijl van het model te bewerken</a:t>
            </a:r>
          </a:p>
        </p:txBody>
      </p:sp>
      <p:sp>
        <p:nvSpPr>
          <p:cNvPr id="5" name="Date Placeholder 4"/>
          <p:cNvSpPr>
            <a:spLocks noGrp="1"/>
          </p:cNvSpPr>
          <p:nvPr>
            <p:ph type="dt" sz="half" idx="10"/>
          </p:nvPr>
        </p:nvSpPr>
        <p:spPr/>
        <p:txBody>
          <a:bodyPr/>
          <a:lstStyle/>
          <a:p>
            <a:fld id="{21369806-0A27-4AC6-B097-5F46EC13AF1A}" type="datetime1">
              <a:rPr lang="en-US" smtClean="0"/>
              <a:t>3/18/2022</a:t>
            </a:fld>
            <a:endParaRPr lang="en-US" dirty="0"/>
          </a:p>
        </p:txBody>
      </p:sp>
      <p:sp>
        <p:nvSpPr>
          <p:cNvPr id="6" name="Footer Placeholder 5"/>
          <p:cNvSpPr>
            <a:spLocks noGrp="1"/>
          </p:cNvSpPr>
          <p:nvPr>
            <p:ph type="ftr" sz="quarter" idx="11"/>
          </p:nvPr>
        </p:nvSpPr>
        <p:spPr/>
        <p:txBody>
          <a:bodyPr/>
          <a:lstStyle/>
          <a:p>
            <a:r>
              <a:rPr lang="en-US"/>
              <a:t>Circulair inkopen en opdrachtgeverschap</a:t>
            </a:r>
            <a:endParaRPr lang="en-US" dirty="0"/>
          </a:p>
        </p:txBody>
      </p:sp>
      <p:sp>
        <p:nvSpPr>
          <p:cNvPr id="7" name="Slide Number Placeholder 6"/>
          <p:cNvSpPr>
            <a:spLocks noGrp="1"/>
          </p:cNvSpPr>
          <p:nvPr>
            <p:ph type="sldNum" sz="quarter" idx="12"/>
          </p:nvPr>
        </p:nvSpPr>
        <p:spPr/>
        <p:txBody>
          <a:bodyPr/>
          <a:lstStyle>
            <a:lvl1pPr>
              <a:defRPr>
                <a:solidFill>
                  <a:srgbClr val="FFFFFF">
                    <a:alpha val="20000"/>
                  </a:srgbClr>
                </a:solidFill>
              </a:defRPr>
            </a:lvl1pPr>
          </a:lstStyle>
          <a:p>
            <a:fld id="{A7CD31F4-64FA-4BA0-9498-67783267A8C8}" type="slidenum">
              <a:rPr lang="en-US" smtClean="0"/>
              <a:t>‹nr.›</a:t>
            </a:fld>
            <a:endParaRPr lang="en-US" dirty="0"/>
          </a:p>
        </p:txBody>
      </p:sp>
    </p:spTree>
    <p:extLst>
      <p:ext uri="{BB962C8B-B14F-4D97-AF65-F5344CB8AC3E}">
        <p14:creationId xmlns:p14="http://schemas.microsoft.com/office/powerpoint/2010/main" val="1168802767"/>
      </p:ext>
    </p:extLst>
  </p:cSld>
  <p:clrMapOvr>
    <a:masterClrMapping/>
  </p:clrMapOvr>
  <p:hf sldNum="0" hd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49224" y="5418667"/>
            <a:ext cx="10780776" cy="613283"/>
          </a:xfrm>
        </p:spPr>
        <p:txBody>
          <a:bodyPr anchor="b">
            <a:normAutofit/>
          </a:bodyPr>
          <a:lstStyle>
            <a:lvl1pPr>
              <a:defRPr sz="3200" b="0">
                <a:solidFill>
                  <a:srgbClr val="FFFFFF"/>
                </a:solidFill>
              </a:defRPr>
            </a:lvl1pPr>
          </a:lstStyle>
          <a:p>
            <a:r>
              <a:rPr lang="nl-NL"/>
              <a:t>Klik om stijl te bewerken</a:t>
            </a:r>
            <a:endParaRPr lang="en-US" dirty="0"/>
          </a:p>
        </p:txBody>
      </p:sp>
      <p:sp>
        <p:nvSpPr>
          <p:cNvPr id="3" name="Picture Placeholder 2"/>
          <p:cNvSpPr>
            <a:spLocks noGrp="1" noChangeAspect="1"/>
          </p:cNvSpPr>
          <p:nvPr>
            <p:ph type="pic" idx="1"/>
          </p:nvPr>
        </p:nvSpPr>
        <p:spPr>
          <a:xfrm>
            <a:off x="0" y="0"/>
            <a:ext cx="12192000" cy="5330952"/>
          </a:xfrm>
          <a:solidFill>
            <a:schemeClr val="accent1">
              <a:lumMod val="40000"/>
              <a:lumOff val="60000"/>
            </a:schemeClr>
          </a:solidFill>
        </p:spPr>
        <p:txBody>
          <a:bodyPr anchor="t"/>
          <a:lstStyle>
            <a:lvl1pPr marL="0" indent="0" algn="ctr">
              <a:spcBef>
                <a:spcPts val="800"/>
              </a:spcBef>
              <a:buNone/>
              <a:defRPr sz="3200">
                <a:solidFill>
                  <a:schemeClr val="tx1">
                    <a:lumMod val="75000"/>
                    <a:lumOff val="2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l-NL"/>
              <a:t>Klik op het pictogram als u een afbeelding wilt toevoegen</a:t>
            </a:r>
            <a:endParaRPr lang="en-US" dirty="0"/>
          </a:p>
        </p:txBody>
      </p:sp>
      <p:sp>
        <p:nvSpPr>
          <p:cNvPr id="4" name="Text Placeholder 3"/>
          <p:cNvSpPr>
            <a:spLocks noGrp="1"/>
          </p:cNvSpPr>
          <p:nvPr>
            <p:ph type="body" sz="half" idx="2"/>
          </p:nvPr>
        </p:nvSpPr>
        <p:spPr>
          <a:xfrm>
            <a:off x="676656" y="5909735"/>
            <a:ext cx="9229344" cy="533400"/>
          </a:xfrm>
        </p:spPr>
        <p:txBody>
          <a:bodyPr>
            <a:normAutofit/>
          </a:bodyPr>
          <a:lstStyle>
            <a:lvl1pPr marL="0" indent="0">
              <a:lnSpc>
                <a:spcPct val="90000"/>
              </a:lnSpc>
              <a:buNone/>
              <a:defRPr sz="1400">
                <a:solidFill>
                  <a:srgbClr val="262626"/>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Klikken om de tekststijl van het model te bewerken</a:t>
            </a:r>
          </a:p>
        </p:txBody>
      </p:sp>
      <p:sp>
        <p:nvSpPr>
          <p:cNvPr id="12" name="Date Placeholder 11"/>
          <p:cNvSpPr>
            <a:spLocks noGrp="1"/>
          </p:cNvSpPr>
          <p:nvPr>
            <p:ph type="dt" sz="half" idx="10"/>
          </p:nvPr>
        </p:nvSpPr>
        <p:spPr/>
        <p:txBody>
          <a:bodyPr/>
          <a:lstStyle>
            <a:lvl1pPr>
              <a:defRPr>
                <a:solidFill>
                  <a:srgbClr val="FFFFFF">
                    <a:alpha val="80000"/>
                  </a:srgbClr>
                </a:solidFill>
              </a:defRPr>
            </a:lvl1pPr>
          </a:lstStyle>
          <a:p>
            <a:fld id="{21369806-0A27-4AC6-B097-5F46EC13AF1A}" type="datetime1">
              <a:rPr lang="en-US" smtClean="0"/>
              <a:t>3/18/2022</a:t>
            </a:fld>
            <a:endParaRPr lang="en-US" dirty="0"/>
          </a:p>
        </p:txBody>
      </p:sp>
      <p:sp>
        <p:nvSpPr>
          <p:cNvPr id="13" name="Footer Placeholder 12"/>
          <p:cNvSpPr>
            <a:spLocks noGrp="1"/>
          </p:cNvSpPr>
          <p:nvPr>
            <p:ph type="ftr" sz="quarter" idx="11"/>
          </p:nvPr>
        </p:nvSpPr>
        <p:spPr/>
        <p:txBody>
          <a:bodyPr/>
          <a:lstStyle>
            <a:lvl1pPr>
              <a:defRPr>
                <a:solidFill>
                  <a:srgbClr val="FFFFFF">
                    <a:alpha val="80000"/>
                  </a:srgbClr>
                </a:solidFill>
              </a:defRPr>
            </a:lvl1pPr>
          </a:lstStyle>
          <a:p>
            <a:r>
              <a:rPr lang="en-US"/>
              <a:t>Circulair inkopen en opdrachtgeverschap</a:t>
            </a:r>
            <a:endParaRPr lang="en-US" dirty="0"/>
          </a:p>
        </p:txBody>
      </p:sp>
      <p:sp>
        <p:nvSpPr>
          <p:cNvPr id="14" name="Slide Number Placeholder 13"/>
          <p:cNvSpPr>
            <a:spLocks noGrp="1"/>
          </p:cNvSpPr>
          <p:nvPr>
            <p:ph type="sldNum" sz="quarter" idx="12"/>
          </p:nvPr>
        </p:nvSpPr>
        <p:spPr/>
        <p:txBody>
          <a:bodyPr/>
          <a:lstStyle>
            <a:lvl1pPr>
              <a:defRPr>
                <a:solidFill>
                  <a:srgbClr val="FFFFFF">
                    <a:alpha val="25000"/>
                  </a:srgbClr>
                </a:solidFill>
              </a:defRPr>
            </a:lvl1pPr>
          </a:lstStyle>
          <a:p>
            <a:fld id="{A7CD31F4-64FA-4BA0-9498-67783267A8C8}" type="slidenum">
              <a:rPr lang="en-US" smtClean="0"/>
              <a:t>‹nr.›</a:t>
            </a:fld>
            <a:endParaRPr lang="en-US" dirty="0"/>
          </a:p>
        </p:txBody>
      </p:sp>
    </p:spTree>
    <p:extLst>
      <p:ext uri="{BB962C8B-B14F-4D97-AF65-F5344CB8AC3E}">
        <p14:creationId xmlns:p14="http://schemas.microsoft.com/office/powerpoint/2010/main" val="1996908444"/>
      </p:ext>
    </p:extLst>
  </p:cSld>
  <p:clrMapOvr>
    <a:overrideClrMapping bg1="lt1" tx1="dk1" bg2="lt2" tx2="dk2" accent1="accent1" accent2="accent2" accent3="accent3" accent4="accent4" accent5="accent5" accent6="accent6" hlink="hlink" folHlink="folHlink"/>
  </p:clrMapOvr>
  <p:hf sldNum="0" hd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57224" y="499533"/>
            <a:ext cx="10772775" cy="1658198"/>
          </a:xfrm>
          <a:prstGeom prst="rect">
            <a:avLst/>
          </a:prstGeom>
        </p:spPr>
        <p:txBody>
          <a:bodyPr vert="horz" lIns="91440" tIns="45720" rIns="91440" bIns="45720" rtlCol="0" anchor="ctr">
            <a:normAutofit/>
          </a:bodyPr>
          <a:lstStyle/>
          <a:p>
            <a:r>
              <a:rPr lang="nl-NL"/>
              <a:t>Klik om stijl te bewerken</a:t>
            </a:r>
            <a:endParaRPr lang="en-US" dirty="0"/>
          </a:p>
        </p:txBody>
      </p:sp>
      <p:sp>
        <p:nvSpPr>
          <p:cNvPr id="3" name="Text Placeholder 2"/>
          <p:cNvSpPr>
            <a:spLocks noGrp="1"/>
          </p:cNvSpPr>
          <p:nvPr>
            <p:ph type="body" idx="1"/>
          </p:nvPr>
        </p:nvSpPr>
        <p:spPr>
          <a:xfrm>
            <a:off x="676656" y="2011680"/>
            <a:ext cx="10753725" cy="3766185"/>
          </a:xfrm>
          <a:prstGeom prst="rect">
            <a:avLst/>
          </a:prstGeom>
        </p:spPr>
        <p:txBody>
          <a:bodyPr vert="horz" lIns="91440" tIns="45720" rIns="91440" bIns="45720" rtlCol="0">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2"/>
          </p:nvPr>
        </p:nvSpPr>
        <p:spPr>
          <a:xfrm>
            <a:off x="685800" y="6412447"/>
            <a:ext cx="4114800" cy="228600"/>
          </a:xfrm>
          <a:prstGeom prst="rect">
            <a:avLst/>
          </a:prstGeom>
        </p:spPr>
        <p:txBody>
          <a:bodyPr vert="horz" lIns="91440" tIns="45720" rIns="91440" bIns="45720" rtlCol="0" anchor="ctr"/>
          <a:lstStyle>
            <a:lvl1pPr algn="l">
              <a:defRPr sz="950">
                <a:solidFill>
                  <a:schemeClr val="tx1">
                    <a:alpha val="80000"/>
                  </a:schemeClr>
                </a:solidFill>
              </a:defRPr>
            </a:lvl1pPr>
          </a:lstStyle>
          <a:p>
            <a:fld id="{21369806-0A27-4AC6-B097-5F46EC13AF1A}" type="datetime1">
              <a:rPr lang="en-US" smtClean="0"/>
              <a:t>3/18/2022</a:t>
            </a:fld>
            <a:endParaRPr lang="en-US" dirty="0"/>
          </a:p>
        </p:txBody>
      </p:sp>
      <p:sp>
        <p:nvSpPr>
          <p:cNvPr id="5" name="Footer Placeholder 4"/>
          <p:cNvSpPr>
            <a:spLocks noGrp="1"/>
          </p:cNvSpPr>
          <p:nvPr>
            <p:ph type="ftr" sz="quarter" idx="3"/>
          </p:nvPr>
        </p:nvSpPr>
        <p:spPr>
          <a:xfrm>
            <a:off x="685800" y="6554697"/>
            <a:ext cx="5029200" cy="228600"/>
          </a:xfrm>
          <a:prstGeom prst="rect">
            <a:avLst/>
          </a:prstGeom>
        </p:spPr>
        <p:txBody>
          <a:bodyPr vert="horz" lIns="91440" tIns="45720" rIns="91440" bIns="45720" rtlCol="0" anchor="ctr"/>
          <a:lstStyle>
            <a:lvl1pPr algn="l">
              <a:defRPr sz="950" cap="all" baseline="0">
                <a:solidFill>
                  <a:schemeClr val="tx1">
                    <a:alpha val="80000"/>
                  </a:schemeClr>
                </a:solidFill>
              </a:defRPr>
            </a:lvl1pPr>
          </a:lstStyle>
          <a:p>
            <a:r>
              <a:rPr lang="en-US"/>
              <a:t>Circulair inkopen en opdrachtgeverschap</a:t>
            </a:r>
            <a:endParaRPr lang="en-US" dirty="0"/>
          </a:p>
        </p:txBody>
      </p:sp>
      <p:sp>
        <p:nvSpPr>
          <p:cNvPr id="6" name="Slide Number Placeholder 5"/>
          <p:cNvSpPr>
            <a:spLocks noGrp="1"/>
          </p:cNvSpPr>
          <p:nvPr>
            <p:ph type="sldNum" sz="quarter" idx="4"/>
          </p:nvPr>
        </p:nvSpPr>
        <p:spPr>
          <a:xfrm>
            <a:off x="8763926" y="5876412"/>
            <a:ext cx="2926080" cy="1397039"/>
          </a:xfrm>
          <a:prstGeom prst="rect">
            <a:avLst/>
          </a:prstGeom>
        </p:spPr>
        <p:txBody>
          <a:bodyPr vert="horz" lIns="91440" tIns="45720" rIns="91440" bIns="45720" rtlCol="0" anchor="b"/>
          <a:lstStyle>
            <a:lvl1pPr algn="r">
              <a:defRPr sz="10300" b="0">
                <a:ln>
                  <a:noFill/>
                </a:ln>
                <a:solidFill>
                  <a:schemeClr val="accent1">
                    <a:alpha val="25000"/>
                  </a:schemeClr>
                </a:solidFill>
                <a:latin typeface="+mj-lt"/>
              </a:defRPr>
            </a:lvl1pPr>
          </a:lstStyle>
          <a:p>
            <a:fld id="{A7CD31F4-64FA-4BA0-9498-67783267A8C8}" type="slidenum">
              <a:rPr lang="en-US" smtClean="0"/>
              <a:t>‹nr.›</a:t>
            </a:fld>
            <a:endParaRPr lang="en-US" dirty="0"/>
          </a:p>
        </p:txBody>
      </p:sp>
    </p:spTree>
    <p:extLst>
      <p:ext uri="{BB962C8B-B14F-4D97-AF65-F5344CB8AC3E}">
        <p14:creationId xmlns:p14="http://schemas.microsoft.com/office/powerpoint/2010/main" val="2812959764"/>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72" r:id="rId12"/>
  </p:sldLayoutIdLst>
  <p:hf sldNum="0" hdr="0" dt="0"/>
  <p:txStyles>
    <p:titleStyle>
      <a:lvl1pPr algn="l" defTabSz="914400" rtl="0" eaLnBrk="1" latinLnBrk="0" hangingPunct="1">
        <a:lnSpc>
          <a:spcPct val="85000"/>
        </a:lnSpc>
        <a:spcBef>
          <a:spcPct val="0"/>
        </a:spcBef>
        <a:buNone/>
        <a:defRPr sz="5400" kern="1200" spc="-120" baseline="0">
          <a:solidFill>
            <a:schemeClr val="accent1"/>
          </a:solidFill>
          <a:latin typeface="+mj-lt"/>
          <a:ea typeface="+mj-ea"/>
          <a:cs typeface="+mj-cs"/>
        </a:defRPr>
      </a:lvl1pPr>
    </p:titleStyle>
    <p:bodyStyle>
      <a:lvl1pPr marL="91440" indent="-91440" algn="l" defTabSz="914400" rtl="0" eaLnBrk="1" latinLnBrk="0" hangingPunct="1">
        <a:lnSpc>
          <a:spcPct val="85000"/>
        </a:lnSpc>
        <a:spcBef>
          <a:spcPts val="1300"/>
        </a:spcBef>
        <a:buFont typeface="Arial" pitchFamily="34" charset="0"/>
        <a:buChar char=" "/>
        <a:defRPr sz="2400" kern="1200">
          <a:solidFill>
            <a:schemeClr val="tx1">
              <a:lumMod val="85000"/>
              <a:lumOff val="15000"/>
            </a:schemeClr>
          </a:solidFill>
          <a:latin typeface="+mn-lt"/>
          <a:ea typeface="+mn-ea"/>
          <a:cs typeface="+mn-cs"/>
        </a:defRPr>
      </a:lvl1pPr>
      <a:lvl2pPr marL="347472" indent="-342900" algn="l" defTabSz="914400" rtl="0" eaLnBrk="1" latinLnBrk="0" hangingPunct="1">
        <a:lnSpc>
          <a:spcPct val="85000"/>
        </a:lnSpc>
        <a:spcBef>
          <a:spcPts val="600"/>
        </a:spcBef>
        <a:buFont typeface="Arial" pitchFamily="34" charset="0"/>
        <a:buChar char=" "/>
        <a:defRPr sz="2400" kern="1200">
          <a:solidFill>
            <a:schemeClr val="tx1">
              <a:lumMod val="85000"/>
              <a:lumOff val="15000"/>
            </a:schemeClr>
          </a:solidFill>
          <a:latin typeface="+mn-lt"/>
          <a:ea typeface="+mn-ea"/>
          <a:cs typeface="+mn-cs"/>
        </a:defRPr>
      </a:lvl2pPr>
      <a:lvl3pPr marL="548640" indent="-548640" algn="l" defTabSz="914400" rtl="0" eaLnBrk="1" latinLnBrk="0" hangingPunct="1">
        <a:lnSpc>
          <a:spcPct val="85000"/>
        </a:lnSpc>
        <a:spcBef>
          <a:spcPts val="600"/>
        </a:spcBef>
        <a:buFont typeface="Arial" pitchFamily="34" charset="0"/>
        <a:buChar char=" "/>
        <a:defRPr sz="2000" i="1" kern="1200">
          <a:solidFill>
            <a:schemeClr val="tx1">
              <a:lumMod val="85000"/>
              <a:lumOff val="15000"/>
            </a:schemeClr>
          </a:solidFill>
          <a:latin typeface="+mn-lt"/>
          <a:ea typeface="+mn-ea"/>
          <a:cs typeface="+mn-cs"/>
        </a:defRPr>
      </a:lvl3pPr>
      <a:lvl4pPr marL="822960" indent="-82296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4pPr>
      <a:lvl5pPr marL="1097280" indent="-109728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5pPr>
      <a:lvl6pPr marL="12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6pPr>
      <a:lvl7pPr marL="14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7pPr>
      <a:lvl8pPr marL="16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8pPr>
      <a:lvl9pPr marL="18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s://www.pianoo.nl/nl/document/19499/handreiking-monitoring-en-contractuele-borging-mvi" TargetMode="External"/><Relationship Id="rId3" Type="http://schemas.openxmlformats.org/officeDocument/2006/relationships/hyperlink" Target="http://www.mvicriteria.nl/" TargetMode="External"/><Relationship Id="rId7" Type="http://schemas.openxmlformats.org/officeDocument/2006/relationships/hyperlink" Target="https://www.co2-prestatieladder.nl/nl/handreiking-aanbesteden"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hyperlink" Target="https://www.pianoo.nl/nl/themas/maatschappelijk-verantwoord-inkopen-duurzaam-inkopen/mvi-themas/internationale-sociale-6" TargetMode="External"/><Relationship Id="rId5" Type="http://schemas.openxmlformats.org/officeDocument/2006/relationships/hyperlink" Target="https://www.pianoo.nl/nl/document/17703/inkopen-met-de-milieukostenindicator" TargetMode="External"/><Relationship Id="rId4" Type="http://schemas.openxmlformats.org/officeDocument/2006/relationships/hyperlink" Target="https://www.pianoo.nl/nl/handreiking-aan-de-slag-met-het-ambitieweb"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https://ikwilcirculairinkopen.nl/" TargetMode="External"/><Relationship Id="rId7" Type="http://schemas.openxmlformats.org/officeDocument/2006/relationships/hyperlink" Target="https://rapidimpactcontracting.nl/methode/" TargetMode="External"/><Relationship Id="rId2" Type="http://schemas.openxmlformats.org/officeDocument/2006/relationships/notesSlide" Target="../notesSlides/notesSlide2.xml"/><Relationship Id="rId1" Type="http://schemas.openxmlformats.org/officeDocument/2006/relationships/slideLayout" Target="../slideLayouts/slideLayout7.xml"/><Relationship Id="rId6" Type="http://schemas.openxmlformats.org/officeDocument/2006/relationships/hyperlink" Target="https://circulairfriesland.frl/case/monitor-circulair-inkopen/#:~:text=Circulaire%20inkoop%20in%20Friesland&amp;text=Hierin%20zijn%20de%20volgende%20afspraken,basis%20van%20niet%2Dfossiele%20brandstoffen" TargetMode="External"/><Relationship Id="rId5" Type="http://schemas.openxmlformats.org/officeDocument/2006/relationships/hyperlink" Target="https://www.copper8.com/wp-content/uploads/2019/02/E-book-Circulair-Inkopen-in-8-stappen-Copper8.pdf" TargetMode="External"/><Relationship Id="rId4" Type="http://schemas.openxmlformats.org/officeDocument/2006/relationships/hyperlink" Target="https://platformcb23.nl/downloads" TargetMode="External"/></Relationships>
</file>

<file path=ppt/slides/_rels/slide3.xml.rels><?xml version="1.0" encoding="UTF-8" standalone="yes"?>
<Relationships xmlns="http://schemas.openxmlformats.org/package/2006/relationships"><Relationship Id="rId8" Type="http://schemas.openxmlformats.org/officeDocument/2006/relationships/hyperlink" Target="https://www.nationalebruggenbank.nl/" TargetMode="External"/><Relationship Id="rId3" Type="http://schemas.openxmlformats.org/officeDocument/2006/relationships/hyperlink" Target="https://www.cirkelregio-utrecht.nl/wp-content/uploads/2021/05/Circulair-inkopen-voor-de-GWW_Copper8_okt2020.pdf" TargetMode="External"/><Relationship Id="rId7" Type="http://schemas.openxmlformats.org/officeDocument/2006/relationships/hyperlink" Target="https://circulairterreinbeheer.nl/" TargetMode="External"/><Relationship Id="rId2" Type="http://schemas.openxmlformats.org/officeDocument/2006/relationships/notesSlide" Target="../notesSlides/notesSlide3.xml"/><Relationship Id="rId1" Type="http://schemas.openxmlformats.org/officeDocument/2006/relationships/slideLayout" Target="../slideLayouts/slideLayout7.xml"/><Relationship Id="rId6" Type="http://schemas.openxmlformats.org/officeDocument/2006/relationships/hyperlink" Target="http://www.moederbestek.nl/" TargetMode="External"/><Relationship Id="rId5" Type="http://schemas.openxmlformats.org/officeDocument/2006/relationships/hyperlink" Target="https://circulariteit-openbareverlichting.nl/publicaties/" TargetMode="External"/><Relationship Id="rId10" Type="http://schemas.openxmlformats.org/officeDocument/2006/relationships/hyperlink" Target="https://puc.overheid.nl/rijkswaterstaat/doc/PUC_701793_31/" TargetMode="External"/><Relationship Id="rId4" Type="http://schemas.openxmlformats.org/officeDocument/2006/relationships/hyperlink" Target="https://www.cirkelregio-utrecht.nl/wp-content/uploads/2021/03/Circulair-Inkopen_Handreiking-asfalt-en-beton_MRA_2020.pdf" TargetMode="External"/><Relationship Id="rId9" Type="http://schemas.openxmlformats.org/officeDocument/2006/relationships/hyperlink" Target="https://www.nationalebruggenbank.nl/wp-content/uploads/2021/03/20607-RWS-AMROR-handleiding-bruggen-16PS.pdf" TargetMode="External"/></Relationships>
</file>

<file path=ppt/slides/_rels/slide4.xml.rels><?xml version="1.0" encoding="UTF-8" standalone="yes"?>
<Relationships xmlns="http://schemas.openxmlformats.org/package/2006/relationships"><Relationship Id="rId8" Type="http://schemas.openxmlformats.org/officeDocument/2006/relationships/hyperlink" Target="https://www.cirkelstad.nl/wp3/wp-content/uploads/2021/09/Toolbox-Het-Nieuwe-Normaal-voor-circulair-bouwen-0.2.pdf" TargetMode="External"/><Relationship Id="rId3" Type="http://schemas.openxmlformats.org/officeDocument/2006/relationships/hyperlink" Target="https://www.pianoo.nl/nl/handreiking-inkopen-met-de-milieuprestatie-gebouwen-mpg" TargetMode="External"/><Relationship Id="rId7" Type="http://schemas.openxmlformats.org/officeDocument/2006/relationships/hyperlink" Target="https://www.cirkelstad.nl/wp3/wp-content/uploads/2021/11/Het-Nieuwe-Normaal-0.2.pdf" TargetMode="External"/><Relationship Id="rId2" Type="http://schemas.openxmlformats.org/officeDocument/2006/relationships/notesSlide" Target="../notesSlides/notesSlide4.xml"/><Relationship Id="rId1" Type="http://schemas.openxmlformats.org/officeDocument/2006/relationships/slideLayout" Target="../slideLayouts/slideLayout7.xml"/><Relationship Id="rId6" Type="http://schemas.openxmlformats.org/officeDocument/2006/relationships/hyperlink" Target="https://www.cirkelregio-utrecht.nl/wp-content/uploads/2021/05/Circulair-inkopen-voor-de-Burgelijke-en-Utiliteitsbouw_Copper8_okt2020.pdf" TargetMode="External"/><Relationship Id="rId5" Type="http://schemas.openxmlformats.org/officeDocument/2006/relationships/hyperlink" Target="https://decirculairebouwcatalogus.nl/" TargetMode="External"/><Relationship Id="rId4" Type="http://schemas.openxmlformats.org/officeDocument/2006/relationships/hyperlink" Target="https://www.rvo.nl/sites/default/files/2020/11/DEF_1025%20Leidraad%20Duurzaam%20gem.%20Vastgoed_7.pdf"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mk0mraduurzaamnh901f.kinstacdn.com/wp-content/uploads/2020/10/Leidraad-catering.pdf" TargetMode="External"/><Relationship Id="rId2" Type="http://schemas.openxmlformats.org/officeDocument/2006/relationships/notesSlide" Target="../notesSlides/notesSlide5.xml"/><Relationship Id="rId1" Type="http://schemas.openxmlformats.org/officeDocument/2006/relationships/slideLayout" Target="../slideLayouts/slideLayout7.xml"/><Relationship Id="rId5" Type="http://schemas.openxmlformats.org/officeDocument/2006/relationships/hyperlink" Target="https://mk0mraduurzaamnh901f.kinstacdn.com/wp-content/uploads/2020/09/212668-MRA-Circulair-textiel-002.pdf" TargetMode="External"/><Relationship Id="rId4" Type="http://schemas.openxmlformats.org/officeDocument/2006/relationships/hyperlink" Target="https://mk0mraduurzaamnh901f.kinstacdn.com/wp-content/uploads/2020/10/Leidraad-kantoorinrichting.pdf"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s://www.copper8.com/wp-content/uploads/2020/07/Handreiking-duurzame-inkoop-informatievoorziening-20202306-lr.pdf" TargetMode="External"/><Relationship Id="rId2" Type="http://schemas.openxmlformats.org/officeDocument/2006/relationships/notesSlide" Target="../notesSlides/notesSlide6.xml"/><Relationship Id="rId1" Type="http://schemas.openxmlformats.org/officeDocument/2006/relationships/slideLayout" Target="../slideLayouts/slideLayout7.xml"/><Relationship Id="rId6" Type="http://schemas.openxmlformats.org/officeDocument/2006/relationships/hyperlink" Target="https://www.pianoo.nl/nl/document/17071/rekentool-milieueffecten-energie" TargetMode="External"/><Relationship Id="rId5" Type="http://schemas.openxmlformats.org/officeDocument/2006/relationships/hyperlink" Target="https://www.pianoo.nl/nl/sectoren/energie/aan-de-slag-met-inkoop-duurzame-energie" TargetMode="External"/><Relationship Id="rId4" Type="http://schemas.openxmlformats.org/officeDocument/2006/relationships/hyperlink" Target="https://www.ubrijk.nl/documenten/document/2021/04/02/handreiking-duurzame-software"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https://www.pianoo.nl/nl/document/18297/handreiking-duurzaam-inkopen-van-adviesdiensten" TargetMode="External"/><Relationship Id="rId2" Type="http://schemas.openxmlformats.org/officeDocument/2006/relationships/notesSlide" Target="../notesSlides/notesSlide7.xml"/><Relationship Id="rId1" Type="http://schemas.openxmlformats.org/officeDocument/2006/relationships/slideLayout" Target="../slideLayouts/slideLayout7.xml"/><Relationship Id="rId5" Type="http://schemas.openxmlformats.org/officeDocument/2006/relationships/hyperlink" Target="https://www.pianoo.nl/nl/themas/maatschappelijk-verantwoord-inkopen/mvi-themas/biobased-inkopen/handreikingen-biobased" TargetMode="External"/><Relationship Id="rId4" Type="http://schemas.openxmlformats.org/officeDocument/2006/relationships/hyperlink" Target="https://www.pianoo.nl/nl/document/18687/straatmeubilair-inkopen-met-de-milieukostenindicator"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hthoek 8">
            <a:extLst>
              <a:ext uri="{FF2B5EF4-FFF2-40B4-BE49-F238E27FC236}">
                <a16:creationId xmlns:a16="http://schemas.microsoft.com/office/drawing/2014/main" id="{276A26B3-1DD0-47E2-A2AB-571607A03285}"/>
              </a:ext>
            </a:extLst>
          </p:cNvPr>
          <p:cNvSpPr/>
          <p:nvPr/>
        </p:nvSpPr>
        <p:spPr>
          <a:xfrm>
            <a:off x="0" y="0"/>
            <a:ext cx="12192000" cy="1087120"/>
          </a:xfrm>
          <a:prstGeom prst="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nl-NL" sz="2400" b="0" i="0" u="none" strike="noStrike" kern="1200" cap="none" spc="0" normalizeH="0" baseline="0" noProof="0" dirty="0">
                <a:ln>
                  <a:noFill/>
                </a:ln>
                <a:solidFill>
                  <a:prstClr val="white"/>
                </a:solidFill>
                <a:effectLst/>
                <a:uLnTx/>
                <a:uFillTx/>
                <a:latin typeface="Verdana" panose="020B0604030504040204" pitchFamily="34" charset="0"/>
                <a:ea typeface="Verdana" panose="020B0604030504040204" pitchFamily="34" charset="0"/>
                <a:cs typeface="+mn-cs"/>
              </a:rPr>
              <a:t>Overzicht handreikingen &amp; hulpmiddelen MVI algemeen</a:t>
            </a:r>
          </a:p>
        </p:txBody>
      </p:sp>
      <p:graphicFrame>
        <p:nvGraphicFramePr>
          <p:cNvPr id="2" name="Tabel 2">
            <a:extLst>
              <a:ext uri="{FF2B5EF4-FFF2-40B4-BE49-F238E27FC236}">
                <a16:creationId xmlns:a16="http://schemas.microsoft.com/office/drawing/2014/main" id="{3B589D36-EB2C-4D15-BB59-85E68F07D25C}"/>
              </a:ext>
            </a:extLst>
          </p:cNvPr>
          <p:cNvGraphicFramePr>
            <a:graphicFrameLocks noGrp="1"/>
          </p:cNvGraphicFramePr>
          <p:nvPr>
            <p:extLst>
              <p:ext uri="{D42A27DB-BD31-4B8C-83A1-F6EECF244321}">
                <p14:modId xmlns:p14="http://schemas.microsoft.com/office/powerpoint/2010/main" val="1818313506"/>
              </p:ext>
            </p:extLst>
          </p:nvPr>
        </p:nvGraphicFramePr>
        <p:xfrm>
          <a:off x="12358" y="1258087"/>
          <a:ext cx="12179642" cy="5289398"/>
        </p:xfrm>
        <a:graphic>
          <a:graphicData uri="http://schemas.openxmlformats.org/drawingml/2006/table">
            <a:tbl>
              <a:tblPr firstRow="1" bandRow="1">
                <a:tableStyleId>{5C22544A-7EE6-4342-B048-85BDC9FD1C3A}</a:tableStyleId>
              </a:tblPr>
              <a:tblGrid>
                <a:gridCol w="2304122">
                  <a:extLst>
                    <a:ext uri="{9D8B030D-6E8A-4147-A177-3AD203B41FA5}">
                      <a16:colId xmlns:a16="http://schemas.microsoft.com/office/drawing/2014/main" val="1624901900"/>
                    </a:ext>
                  </a:extLst>
                </a:gridCol>
                <a:gridCol w="5933440">
                  <a:extLst>
                    <a:ext uri="{9D8B030D-6E8A-4147-A177-3AD203B41FA5}">
                      <a16:colId xmlns:a16="http://schemas.microsoft.com/office/drawing/2014/main" val="3286041519"/>
                    </a:ext>
                  </a:extLst>
                </a:gridCol>
                <a:gridCol w="3942080">
                  <a:extLst>
                    <a:ext uri="{9D8B030D-6E8A-4147-A177-3AD203B41FA5}">
                      <a16:colId xmlns:a16="http://schemas.microsoft.com/office/drawing/2014/main" val="4042243906"/>
                    </a:ext>
                  </a:extLst>
                </a:gridCol>
              </a:tblGrid>
              <a:tr h="351638">
                <a:tc>
                  <a:txBody>
                    <a:bodyPr/>
                    <a:lstStyle/>
                    <a:p>
                      <a:r>
                        <a:rPr lang="nl-NL" sz="1200" dirty="0">
                          <a:latin typeface="Verdana" panose="020B0604030504040204" pitchFamily="34" charset="0"/>
                          <a:ea typeface="Verdana" panose="020B0604030504040204" pitchFamily="34" charset="0"/>
                        </a:rPr>
                        <a:t>Onderwerp</a:t>
                      </a:r>
                    </a:p>
                  </a:txBody>
                  <a:tcPr/>
                </a:tc>
                <a:tc>
                  <a:txBody>
                    <a:bodyPr/>
                    <a:lstStyle/>
                    <a:p>
                      <a:r>
                        <a:rPr lang="nl-NL" sz="1200" dirty="0">
                          <a:latin typeface="Verdana" panose="020B0604030504040204" pitchFamily="34" charset="0"/>
                          <a:ea typeface="Verdana" panose="020B0604030504040204" pitchFamily="34" charset="0"/>
                        </a:rPr>
                        <a:t>Toelichting </a:t>
                      </a:r>
                    </a:p>
                  </a:txBody>
                  <a:tcPr/>
                </a:tc>
                <a:tc>
                  <a:txBody>
                    <a:bodyPr/>
                    <a:lstStyle/>
                    <a:p>
                      <a:r>
                        <a:rPr lang="nl-NL" sz="1200" dirty="0">
                          <a:latin typeface="Verdana" panose="020B0604030504040204" pitchFamily="34" charset="0"/>
                          <a:ea typeface="Verdana" panose="020B0604030504040204" pitchFamily="34" charset="0"/>
                        </a:rPr>
                        <a:t>Link</a:t>
                      </a:r>
                    </a:p>
                  </a:txBody>
                  <a:tcPr/>
                </a:tc>
                <a:extLst>
                  <a:ext uri="{0D108BD9-81ED-4DB2-BD59-A6C34878D82A}">
                    <a16:rowId xmlns:a16="http://schemas.microsoft.com/office/drawing/2014/main" val="2378114857"/>
                  </a:ext>
                </a:extLst>
              </a:tr>
              <a:tr h="564363">
                <a:tc>
                  <a:txBody>
                    <a:bodyPr/>
                    <a:lstStyle/>
                    <a:p>
                      <a:r>
                        <a:rPr kumimoji="0" lang="nl-NL" sz="1200" b="0" i="0" u="none" strike="noStrike" kern="120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cs typeface="+mn-cs"/>
                        </a:rPr>
                        <a:t>MVI Criteria tool </a:t>
                      </a:r>
                      <a:endParaRPr lang="nl-NL" sz="1200" dirty="0">
                        <a:latin typeface="Verdana" panose="020B0604030504040204" pitchFamily="34" charset="0"/>
                        <a:ea typeface="Verdana" panose="020B0604030504040204" pitchFamily="34"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1200" b="0" i="0" u="none" strike="noStrike" kern="120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cs typeface="+mn-cs"/>
                          <a:sym typeface="Wingdings" panose="05000000000000000000" pitchFamily="2" charset="2"/>
                        </a:rPr>
                        <a:t>Tool van de Rijksoverheid, maar bruikbaar voor alle overheden. Standaard eisen en criteria voor 6 inkoop categorieën, verdeeld over 3 ambitieniveaus. </a:t>
                      </a:r>
                    </a:p>
                  </a:txBody>
                  <a:tcPr/>
                </a:tc>
                <a:tc>
                  <a:txBody>
                    <a:bodyPr/>
                    <a:lstStyle/>
                    <a:p>
                      <a:r>
                        <a:rPr kumimoji="0" lang="nl-NL" sz="1200" b="0" i="0" u="none" strike="noStrike" kern="120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cs typeface="+mn-cs"/>
                          <a:hlinkClick r:id="rId3"/>
                        </a:rPr>
                        <a:t>www.mvicriteria.nl</a:t>
                      </a:r>
                      <a:r>
                        <a:rPr kumimoji="0" lang="nl-NL" sz="1200" b="0" i="0" u="none" strike="noStrike" kern="120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cs typeface="+mn-cs"/>
                        </a:rPr>
                        <a:t> </a:t>
                      </a:r>
                      <a:endParaRPr lang="nl-NL" sz="1200" dirty="0">
                        <a:latin typeface="Verdana" panose="020B0604030504040204" pitchFamily="34" charset="0"/>
                        <a:ea typeface="Verdana" panose="020B0604030504040204" pitchFamily="34" charset="0"/>
                      </a:endParaRPr>
                    </a:p>
                  </a:txBody>
                  <a:tcPr/>
                </a:tc>
                <a:extLst>
                  <a:ext uri="{0D108BD9-81ED-4DB2-BD59-A6C34878D82A}">
                    <a16:rowId xmlns:a16="http://schemas.microsoft.com/office/drawing/2014/main" val="3441768415"/>
                  </a:ext>
                </a:extLst>
              </a:tr>
              <a:tr h="5643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1200" b="0" i="0" u="none" strike="noStrike" kern="120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cs typeface="+mn-cs"/>
                          <a:sym typeface="Wingdings" panose="05000000000000000000" pitchFamily="2" charset="2"/>
                        </a:rPr>
                        <a:t>Handreiking aan de slag met het </a:t>
                      </a:r>
                      <a:r>
                        <a:rPr kumimoji="0" lang="nl-NL" sz="1200" b="0" i="0" u="none" strike="noStrike" kern="1200" cap="none" spc="0" normalizeH="0" baseline="0" noProof="0" dirty="0" err="1">
                          <a:ln>
                            <a:noFill/>
                          </a:ln>
                          <a:solidFill>
                            <a:prstClr val="black"/>
                          </a:solidFill>
                          <a:effectLst/>
                          <a:uLnTx/>
                          <a:uFillTx/>
                          <a:latin typeface="Verdana" panose="020B0604030504040204" pitchFamily="34" charset="0"/>
                          <a:ea typeface="Verdana" panose="020B0604030504040204" pitchFamily="34" charset="0"/>
                          <a:cs typeface="+mn-cs"/>
                          <a:sym typeface="Wingdings" panose="05000000000000000000" pitchFamily="2" charset="2"/>
                        </a:rPr>
                        <a:t>ambitieweb</a:t>
                      </a:r>
                      <a:endParaRPr lang="nl-NL" sz="1200" dirty="0">
                        <a:latin typeface="Verdana" panose="020B0604030504040204" pitchFamily="34" charset="0"/>
                        <a:ea typeface="Verdana" panose="020B0604030504040204" pitchFamily="34"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l-NL" sz="1200" dirty="0">
                          <a:latin typeface="Verdana" panose="020B0604030504040204" pitchFamily="34" charset="0"/>
                          <a:ea typeface="Verdana" panose="020B0604030504040204" pitchFamily="34" charset="0"/>
                        </a:rPr>
                        <a:t>Het </a:t>
                      </a:r>
                      <a:r>
                        <a:rPr lang="nl-NL" sz="1200" dirty="0" err="1">
                          <a:latin typeface="Verdana" panose="020B0604030504040204" pitchFamily="34" charset="0"/>
                          <a:ea typeface="Verdana" panose="020B0604030504040204" pitchFamily="34" charset="0"/>
                        </a:rPr>
                        <a:t>Ambitieweb</a:t>
                      </a:r>
                      <a:r>
                        <a:rPr lang="nl-NL" sz="1200" dirty="0">
                          <a:latin typeface="Verdana" panose="020B0604030504040204" pitchFamily="34" charset="0"/>
                          <a:ea typeface="Verdana" panose="020B0604030504040204" pitchFamily="34" charset="0"/>
                        </a:rPr>
                        <a:t> is oorspronkelijk ontwikkeld voor de Grond-, Weg- en Waterbouwsector (GWW). Het instrument is echter flexibel inzetbaar en wordt steeds vaker ingezet in andere inkoopcategorieën. De handreiking biedt onder andere een stappenplan om het gesprek over duurzaamheid binnen projectteams te organiseren.</a:t>
                      </a:r>
                    </a:p>
                  </a:txBody>
                  <a:tcPr/>
                </a:tc>
                <a:tc>
                  <a:txBody>
                    <a:bodyPr/>
                    <a:lstStyle/>
                    <a:p>
                      <a:r>
                        <a:rPr kumimoji="0" lang="nl-NL" sz="1200" b="0" i="0" u="none" strike="noStrike" kern="120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cs typeface="+mn-cs"/>
                          <a:sym typeface="Wingdings" panose="05000000000000000000" pitchFamily="2" charset="2"/>
                          <a:hlinkClick r:id="rId4"/>
                        </a:rPr>
                        <a:t>https://www.pianoo.nl/nl/handreiking-aan-de-slag-met-het-ambitieweb</a:t>
                      </a:r>
                      <a:r>
                        <a:rPr kumimoji="0" lang="nl-NL" sz="1200" b="0" i="0" u="none" strike="noStrike" kern="120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cs typeface="+mn-cs"/>
                          <a:sym typeface="Wingdings" panose="05000000000000000000" pitchFamily="2" charset="2"/>
                        </a:rPr>
                        <a:t> </a:t>
                      </a:r>
                      <a:endParaRPr lang="nl-NL" sz="1200" dirty="0">
                        <a:latin typeface="Verdana" panose="020B0604030504040204" pitchFamily="34" charset="0"/>
                        <a:ea typeface="Verdana" panose="020B0604030504040204" pitchFamily="34" charset="0"/>
                      </a:endParaRPr>
                    </a:p>
                  </a:txBody>
                  <a:tcPr/>
                </a:tc>
                <a:extLst>
                  <a:ext uri="{0D108BD9-81ED-4DB2-BD59-A6C34878D82A}">
                    <a16:rowId xmlns:a16="http://schemas.microsoft.com/office/drawing/2014/main" val="1757221280"/>
                  </a:ext>
                </a:extLst>
              </a:tr>
              <a:tr h="5643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l-NL" sz="1200" dirty="0">
                          <a:solidFill>
                            <a:prstClr val="black"/>
                          </a:solidFill>
                          <a:latin typeface="Verdana" panose="020B0604030504040204" pitchFamily="34" charset="0"/>
                          <a:ea typeface="Verdana" panose="020B0604030504040204" pitchFamily="34" charset="0"/>
                          <a:sym typeface="Wingdings" panose="05000000000000000000" pitchFamily="2" charset="2"/>
                        </a:rPr>
                        <a:t>Handreiking inkopen met de milieukostenindicator</a:t>
                      </a:r>
                      <a:r>
                        <a:rPr kumimoji="0" lang="nl-NL" sz="1200" b="0" i="0" u="none" strike="noStrike" kern="120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cs typeface="+mn-cs"/>
                          <a:sym typeface="Wingdings" panose="05000000000000000000" pitchFamily="2" charset="2"/>
                        </a:rPr>
                        <a:t> (MKI) </a:t>
                      </a:r>
                      <a:endParaRPr lang="nl-NL" sz="1200" dirty="0">
                        <a:latin typeface="Verdana" panose="020B0604030504040204" pitchFamily="34" charset="0"/>
                        <a:ea typeface="Verdana" panose="020B0604030504040204" pitchFamily="34"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l-NL" sz="1200" dirty="0">
                          <a:latin typeface="Verdana" panose="020B0604030504040204" pitchFamily="34" charset="0"/>
                          <a:ea typeface="Verdana" panose="020B0604030504040204" pitchFamily="34" charset="0"/>
                        </a:rPr>
                        <a:t>Deze handreiking biedt aanbestedende diensten ondersteuning om meetbare duurzame oplossingen in te kopen. De handreiking biedt informatie over het toepassen van de milieukostenindicator (MKI) in het aanbestedingsproces en geeft tips en praktijkcases om de inhoud tastbaar te maken</a:t>
                      </a:r>
                    </a:p>
                  </a:txBody>
                  <a:tcPr/>
                </a:tc>
                <a:tc>
                  <a:txBody>
                    <a:bodyPr/>
                    <a:lstStyle/>
                    <a:p>
                      <a:r>
                        <a:rPr kumimoji="0" lang="nl-NL" sz="1200" b="0" i="0" u="none" strike="noStrike" kern="120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cs typeface="+mn-cs"/>
                          <a:sym typeface="Wingdings" panose="05000000000000000000" pitchFamily="2" charset="2"/>
                          <a:hlinkClick r:id="rId5"/>
                        </a:rPr>
                        <a:t>https://www.pianoo.nl/nl/document/17703/inkopen-met-de-milieukostenindicator</a:t>
                      </a:r>
                      <a:r>
                        <a:rPr lang="nl-NL" sz="1200" dirty="0">
                          <a:solidFill>
                            <a:prstClr val="black"/>
                          </a:solidFill>
                          <a:latin typeface="Verdana" panose="020B0604030504040204" pitchFamily="34" charset="0"/>
                          <a:ea typeface="Verdana" panose="020B0604030504040204" pitchFamily="34" charset="0"/>
                          <a:sym typeface="Wingdings" panose="05000000000000000000" pitchFamily="2" charset="2"/>
                        </a:rPr>
                        <a:t> </a:t>
                      </a:r>
                      <a:endParaRPr lang="nl-NL" sz="1200" dirty="0">
                        <a:latin typeface="Verdana" panose="020B0604030504040204" pitchFamily="34" charset="0"/>
                        <a:ea typeface="Verdana" panose="020B0604030504040204" pitchFamily="34" charset="0"/>
                      </a:endParaRPr>
                    </a:p>
                  </a:txBody>
                  <a:tcPr/>
                </a:tc>
                <a:extLst>
                  <a:ext uri="{0D108BD9-81ED-4DB2-BD59-A6C34878D82A}">
                    <a16:rowId xmlns:a16="http://schemas.microsoft.com/office/drawing/2014/main" val="3300663620"/>
                  </a:ext>
                </a:extLst>
              </a:tr>
              <a:tr h="5643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l-NL" sz="1200" dirty="0">
                          <a:solidFill>
                            <a:prstClr val="black"/>
                          </a:solidFill>
                          <a:latin typeface="Verdana" panose="020B0604030504040204" pitchFamily="34" charset="0"/>
                          <a:ea typeface="Verdana" panose="020B0604030504040204" pitchFamily="34" charset="0"/>
                          <a:sym typeface="Wingdings" panose="05000000000000000000" pitchFamily="2" charset="2"/>
                        </a:rPr>
                        <a:t>Hulp bij toepassen ISV</a:t>
                      </a:r>
                      <a:endParaRPr lang="nl-NL" sz="1200" dirty="0">
                        <a:latin typeface="Verdana" panose="020B0604030504040204" pitchFamily="34" charset="0"/>
                        <a:ea typeface="Verdana" panose="020B0604030504040204" pitchFamily="34"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l-NL" sz="1200" dirty="0">
                          <a:latin typeface="Verdana" panose="020B0604030504040204" pitchFamily="34" charset="0"/>
                          <a:ea typeface="Verdana" panose="020B0604030504040204" pitchFamily="34" charset="0"/>
                        </a:rPr>
                        <a:t>Op deze webpagina staan diverse handreiking en hulpmiddelen voor het toepassen van de internationale sociale voorwaarden bij overheidsopdrachten. </a:t>
                      </a:r>
                    </a:p>
                  </a:txBody>
                  <a:tcPr/>
                </a:tc>
                <a:tc>
                  <a:txBody>
                    <a:bodyPr/>
                    <a:lstStyle/>
                    <a:p>
                      <a:r>
                        <a:rPr lang="nl-NL" sz="1200" dirty="0">
                          <a:solidFill>
                            <a:prstClr val="black"/>
                          </a:solidFill>
                          <a:latin typeface="Verdana" panose="020B0604030504040204" pitchFamily="34" charset="0"/>
                          <a:ea typeface="Verdana" panose="020B0604030504040204" pitchFamily="34" charset="0"/>
                          <a:sym typeface="Wingdings" panose="05000000000000000000" pitchFamily="2" charset="2"/>
                          <a:hlinkClick r:id="rId6"/>
                        </a:rPr>
                        <a:t>https://www.pianoo.nl/nl/themas/maatschappelijk-verantwoord-inkopen-duurzaam-inkopen/mvi-themas/internationale-sociale-6</a:t>
                      </a:r>
                      <a:r>
                        <a:rPr lang="nl-NL" sz="1200" dirty="0">
                          <a:solidFill>
                            <a:prstClr val="black"/>
                          </a:solidFill>
                          <a:latin typeface="Verdana" panose="020B0604030504040204" pitchFamily="34" charset="0"/>
                          <a:ea typeface="Verdana" panose="020B0604030504040204" pitchFamily="34" charset="0"/>
                          <a:sym typeface="Wingdings" panose="05000000000000000000" pitchFamily="2" charset="2"/>
                        </a:rPr>
                        <a:t> </a:t>
                      </a:r>
                      <a:endParaRPr lang="nl-NL" sz="1200" dirty="0">
                        <a:latin typeface="Verdana" panose="020B0604030504040204" pitchFamily="34" charset="0"/>
                        <a:ea typeface="Verdana" panose="020B0604030504040204" pitchFamily="34" charset="0"/>
                      </a:endParaRPr>
                    </a:p>
                  </a:txBody>
                  <a:tcPr/>
                </a:tc>
                <a:extLst>
                  <a:ext uri="{0D108BD9-81ED-4DB2-BD59-A6C34878D82A}">
                    <a16:rowId xmlns:a16="http://schemas.microsoft.com/office/drawing/2014/main" val="3535320887"/>
                  </a:ext>
                </a:extLst>
              </a:tr>
              <a:tr h="5643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l-NL" sz="1200" dirty="0">
                          <a:latin typeface="Verdana" panose="020B0604030504040204" pitchFamily="34" charset="0"/>
                          <a:ea typeface="Verdana" panose="020B0604030504040204" pitchFamily="34" charset="0"/>
                        </a:rPr>
                        <a:t>Handreiking aanbesteden met de CO2 prestatieladder </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l-NL" sz="1200" dirty="0">
                          <a:latin typeface="Verdana" panose="020B0604030504040204" pitchFamily="34" charset="0"/>
                          <a:ea typeface="Verdana" panose="020B0604030504040204" pitchFamily="34" charset="0"/>
                        </a:rPr>
                        <a:t>De Handreiking richt zich op aanbestedende diensten (publieke opdrachtgevers) die aandacht willen geven aan duurzaam inkopen en overwegen het BPKV Criterium CO2-Prestatieladder toe te passen in aanbestedingen.</a:t>
                      </a:r>
                    </a:p>
                  </a:txBody>
                  <a:tcPr/>
                </a:tc>
                <a:tc>
                  <a:txBody>
                    <a:bodyPr/>
                    <a:lstStyle/>
                    <a:p>
                      <a:r>
                        <a:rPr lang="nl-NL" sz="1200" dirty="0">
                          <a:latin typeface="Verdana" panose="020B0604030504040204" pitchFamily="34" charset="0"/>
                          <a:ea typeface="Verdana" panose="020B0604030504040204" pitchFamily="34" charset="0"/>
                          <a:hlinkClick r:id="rId7"/>
                        </a:rPr>
                        <a:t>https://www.co2-prestatieladder.nl/nl/handreiking-aanbesteden</a:t>
                      </a:r>
                      <a:r>
                        <a:rPr lang="nl-NL" sz="1200" dirty="0">
                          <a:latin typeface="Verdana" panose="020B0604030504040204" pitchFamily="34" charset="0"/>
                          <a:ea typeface="Verdana" panose="020B0604030504040204" pitchFamily="34" charset="0"/>
                        </a:rPr>
                        <a:t> </a:t>
                      </a:r>
                    </a:p>
                  </a:txBody>
                  <a:tcPr/>
                </a:tc>
                <a:extLst>
                  <a:ext uri="{0D108BD9-81ED-4DB2-BD59-A6C34878D82A}">
                    <a16:rowId xmlns:a16="http://schemas.microsoft.com/office/drawing/2014/main" val="3652242727"/>
                  </a:ext>
                </a:extLst>
              </a:tr>
              <a:tr h="5643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l-NL" sz="1200" dirty="0">
                          <a:latin typeface="Verdana" panose="020B0604030504040204" pitchFamily="34" charset="0"/>
                          <a:ea typeface="Verdana" panose="020B0604030504040204" pitchFamily="34" charset="0"/>
                        </a:rPr>
                        <a:t>Handreiking monitoring &amp; contractuele borging MVI </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l-NL" sz="1200" dirty="0">
                          <a:latin typeface="Verdana" panose="020B0604030504040204" pitchFamily="34" charset="0"/>
                          <a:ea typeface="Verdana" panose="020B0604030504040204" pitchFamily="34" charset="0"/>
                        </a:rPr>
                        <a:t>Maatschappelijk verantwoord inkopen (MVI) is voor veel aanbestedende diensten een belangrijk onderwerp. Hoe organiseer je MVI-monitoring in je organisatie? Hoe borg je MVI in contracten met je leveranciers? Deze 2 vragen staan centraal in deze handreiking.</a:t>
                      </a:r>
                    </a:p>
                  </a:txBody>
                  <a:tcPr/>
                </a:tc>
                <a:tc>
                  <a:txBody>
                    <a:bodyPr/>
                    <a:lstStyle/>
                    <a:p>
                      <a:r>
                        <a:rPr lang="nl-NL" sz="1200" dirty="0">
                          <a:latin typeface="Verdana" panose="020B0604030504040204" pitchFamily="34" charset="0"/>
                          <a:ea typeface="Verdana" panose="020B0604030504040204" pitchFamily="34" charset="0"/>
                          <a:hlinkClick r:id="rId8"/>
                        </a:rPr>
                        <a:t>https://www.pianoo.nl/nl/document/19499/handreiking-monitoring-en-contractuele-borging-mvi</a:t>
                      </a:r>
                      <a:r>
                        <a:rPr lang="nl-NL" sz="1200" dirty="0">
                          <a:latin typeface="Verdana" panose="020B0604030504040204" pitchFamily="34" charset="0"/>
                          <a:ea typeface="Verdana" panose="020B0604030504040204" pitchFamily="34" charset="0"/>
                        </a:rPr>
                        <a:t> </a:t>
                      </a:r>
                    </a:p>
                  </a:txBody>
                  <a:tcPr/>
                </a:tc>
                <a:extLst>
                  <a:ext uri="{0D108BD9-81ED-4DB2-BD59-A6C34878D82A}">
                    <a16:rowId xmlns:a16="http://schemas.microsoft.com/office/drawing/2014/main" val="672704676"/>
                  </a:ext>
                </a:extLst>
              </a:tr>
            </a:tbl>
          </a:graphicData>
        </a:graphic>
      </p:graphicFrame>
    </p:spTree>
    <p:extLst>
      <p:ext uri="{BB962C8B-B14F-4D97-AF65-F5344CB8AC3E}">
        <p14:creationId xmlns:p14="http://schemas.microsoft.com/office/powerpoint/2010/main" val="18434029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hthoek 8">
            <a:extLst>
              <a:ext uri="{FF2B5EF4-FFF2-40B4-BE49-F238E27FC236}">
                <a16:creationId xmlns:a16="http://schemas.microsoft.com/office/drawing/2014/main" id="{276A26B3-1DD0-47E2-A2AB-571607A03285}"/>
              </a:ext>
            </a:extLst>
          </p:cNvPr>
          <p:cNvSpPr/>
          <p:nvPr/>
        </p:nvSpPr>
        <p:spPr>
          <a:xfrm>
            <a:off x="0" y="0"/>
            <a:ext cx="12192000" cy="1087120"/>
          </a:xfrm>
          <a:prstGeom prst="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nl-NL" sz="2400" b="0" i="0" u="none" strike="noStrike" kern="1200" cap="none" spc="0" normalizeH="0" baseline="0" noProof="0" dirty="0">
                <a:ln>
                  <a:noFill/>
                </a:ln>
                <a:solidFill>
                  <a:prstClr val="white"/>
                </a:solidFill>
                <a:effectLst/>
                <a:uLnTx/>
                <a:uFillTx/>
                <a:latin typeface="Verdana" panose="020B0604030504040204" pitchFamily="34" charset="0"/>
                <a:ea typeface="Verdana" panose="020B0604030504040204" pitchFamily="34" charset="0"/>
                <a:cs typeface="+mn-cs"/>
              </a:rPr>
              <a:t>Overzicht handreikingen &amp; hulpmiddelen circulair inkopen algemeen</a:t>
            </a:r>
          </a:p>
        </p:txBody>
      </p:sp>
      <p:graphicFrame>
        <p:nvGraphicFramePr>
          <p:cNvPr id="2" name="Tabel 2">
            <a:extLst>
              <a:ext uri="{FF2B5EF4-FFF2-40B4-BE49-F238E27FC236}">
                <a16:creationId xmlns:a16="http://schemas.microsoft.com/office/drawing/2014/main" id="{3B589D36-EB2C-4D15-BB59-85E68F07D25C}"/>
              </a:ext>
            </a:extLst>
          </p:cNvPr>
          <p:cNvGraphicFramePr>
            <a:graphicFrameLocks noGrp="1"/>
          </p:cNvGraphicFramePr>
          <p:nvPr>
            <p:extLst>
              <p:ext uri="{D42A27DB-BD31-4B8C-83A1-F6EECF244321}">
                <p14:modId xmlns:p14="http://schemas.microsoft.com/office/powerpoint/2010/main" val="2081606749"/>
              </p:ext>
            </p:extLst>
          </p:nvPr>
        </p:nvGraphicFramePr>
        <p:xfrm>
          <a:off x="0" y="890422"/>
          <a:ext cx="12179642" cy="5967578"/>
        </p:xfrm>
        <a:graphic>
          <a:graphicData uri="http://schemas.openxmlformats.org/drawingml/2006/table">
            <a:tbl>
              <a:tblPr firstRow="1" bandRow="1">
                <a:tableStyleId>{5C22544A-7EE6-4342-B048-85BDC9FD1C3A}</a:tableStyleId>
              </a:tblPr>
              <a:tblGrid>
                <a:gridCol w="2111717">
                  <a:extLst>
                    <a:ext uri="{9D8B030D-6E8A-4147-A177-3AD203B41FA5}">
                      <a16:colId xmlns:a16="http://schemas.microsoft.com/office/drawing/2014/main" val="1624901900"/>
                    </a:ext>
                  </a:extLst>
                </a:gridCol>
                <a:gridCol w="6276975">
                  <a:extLst>
                    <a:ext uri="{9D8B030D-6E8A-4147-A177-3AD203B41FA5}">
                      <a16:colId xmlns:a16="http://schemas.microsoft.com/office/drawing/2014/main" val="3286041519"/>
                    </a:ext>
                  </a:extLst>
                </a:gridCol>
                <a:gridCol w="3790950">
                  <a:extLst>
                    <a:ext uri="{9D8B030D-6E8A-4147-A177-3AD203B41FA5}">
                      <a16:colId xmlns:a16="http://schemas.microsoft.com/office/drawing/2014/main" val="4042243906"/>
                    </a:ext>
                  </a:extLst>
                </a:gridCol>
              </a:tblGrid>
              <a:tr h="389738">
                <a:tc>
                  <a:txBody>
                    <a:bodyPr/>
                    <a:lstStyle/>
                    <a:p>
                      <a:r>
                        <a:rPr lang="nl-NL" sz="1200" dirty="0">
                          <a:latin typeface="Verdana" panose="020B0604030504040204" pitchFamily="34" charset="0"/>
                          <a:ea typeface="Verdana" panose="020B0604030504040204" pitchFamily="34" charset="0"/>
                        </a:rPr>
                        <a:t>Onderwerp</a:t>
                      </a:r>
                    </a:p>
                  </a:txBody>
                  <a:tcPr/>
                </a:tc>
                <a:tc>
                  <a:txBody>
                    <a:bodyPr/>
                    <a:lstStyle/>
                    <a:p>
                      <a:r>
                        <a:rPr lang="nl-NL" sz="1200" dirty="0">
                          <a:latin typeface="Verdana" panose="020B0604030504040204" pitchFamily="34" charset="0"/>
                          <a:ea typeface="Verdana" panose="020B0604030504040204" pitchFamily="34" charset="0"/>
                        </a:rPr>
                        <a:t>Toelichting </a:t>
                      </a:r>
                    </a:p>
                  </a:txBody>
                  <a:tcPr/>
                </a:tc>
                <a:tc>
                  <a:txBody>
                    <a:bodyPr/>
                    <a:lstStyle/>
                    <a:p>
                      <a:r>
                        <a:rPr lang="nl-NL" sz="1200" dirty="0">
                          <a:latin typeface="Verdana" panose="020B0604030504040204" pitchFamily="34" charset="0"/>
                          <a:ea typeface="Verdana" panose="020B0604030504040204" pitchFamily="34" charset="0"/>
                        </a:rPr>
                        <a:t>Link</a:t>
                      </a:r>
                    </a:p>
                  </a:txBody>
                  <a:tcPr/>
                </a:tc>
                <a:extLst>
                  <a:ext uri="{0D108BD9-81ED-4DB2-BD59-A6C34878D82A}">
                    <a16:rowId xmlns:a16="http://schemas.microsoft.com/office/drawing/2014/main" val="2378114857"/>
                  </a:ext>
                </a:extLst>
              </a:tr>
              <a:tr h="564363">
                <a:tc>
                  <a:txBody>
                    <a:bodyPr/>
                    <a:lstStyle/>
                    <a:p>
                      <a:r>
                        <a:rPr kumimoji="0" lang="nl-NL" sz="1200" b="0" i="0" u="none" strike="noStrike" kern="120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cs typeface="+mn-cs"/>
                        </a:rPr>
                        <a:t>Wegwijzer Circulair Inkopen &amp; E-Learning</a:t>
                      </a:r>
                      <a:endParaRPr lang="nl-NL" sz="1200" dirty="0">
                        <a:latin typeface="Verdana" panose="020B0604030504040204" pitchFamily="34" charset="0"/>
                        <a:ea typeface="Verdana" panose="020B0604030504040204" pitchFamily="34"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l-NL" sz="1200" dirty="0">
                          <a:latin typeface="Verdana" panose="020B0604030504040204" pitchFamily="34" charset="0"/>
                          <a:ea typeface="Verdana" panose="020B0604030504040204" pitchFamily="34" charset="0"/>
                        </a:rPr>
                        <a:t>Deze site bevat een verzameling van de beschikbare kennis, tips en voorbeelden op het gebied van circulair inkopen. Met de handvatten in deze wegwijzer kun je zowel op strategisch niveau beslissingen nemen als op uitvoerend niveau concrete stappen zetten. De gratis E-</a:t>
                      </a:r>
                      <a:r>
                        <a:rPr lang="nl-NL" sz="1200" dirty="0" err="1">
                          <a:latin typeface="Verdana" panose="020B0604030504040204" pitchFamily="34" charset="0"/>
                          <a:ea typeface="Verdana" panose="020B0604030504040204" pitchFamily="34" charset="0"/>
                        </a:rPr>
                        <a:t>learning</a:t>
                      </a:r>
                      <a:r>
                        <a:rPr lang="nl-NL" sz="1200" dirty="0">
                          <a:latin typeface="Verdana" panose="020B0604030504040204" pitchFamily="34" charset="0"/>
                          <a:ea typeface="Verdana" panose="020B0604030504040204" pitchFamily="34" charset="0"/>
                        </a:rPr>
                        <a:t> neemt je stapsgewijs mee door het hele proces rondom circulair inkopen. </a:t>
                      </a:r>
                    </a:p>
                  </a:txBody>
                  <a:tcPr/>
                </a:tc>
                <a:tc>
                  <a:txBody>
                    <a:bodyPr/>
                    <a:lstStyle/>
                    <a:p>
                      <a:r>
                        <a:rPr lang="nl-NL" sz="1200" dirty="0">
                          <a:latin typeface="Verdana" panose="020B0604030504040204" pitchFamily="34" charset="0"/>
                          <a:ea typeface="Verdana" panose="020B0604030504040204" pitchFamily="34" charset="0"/>
                          <a:hlinkClick r:id="rId3"/>
                        </a:rPr>
                        <a:t>https://ikwilcirculairinkopen.nl/</a:t>
                      </a:r>
                      <a:r>
                        <a:rPr lang="nl-NL" sz="1200" dirty="0">
                          <a:latin typeface="Verdana" panose="020B0604030504040204" pitchFamily="34" charset="0"/>
                          <a:ea typeface="Verdana" panose="020B0604030504040204" pitchFamily="34" charset="0"/>
                        </a:rPr>
                        <a:t> </a:t>
                      </a:r>
                    </a:p>
                  </a:txBody>
                  <a:tcPr/>
                </a:tc>
                <a:extLst>
                  <a:ext uri="{0D108BD9-81ED-4DB2-BD59-A6C34878D82A}">
                    <a16:rowId xmlns:a16="http://schemas.microsoft.com/office/drawing/2014/main" val="2154968186"/>
                  </a:ext>
                </a:extLst>
              </a:tr>
              <a:tr h="5643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l-NL" sz="1200" dirty="0">
                          <a:solidFill>
                            <a:prstClr val="black"/>
                          </a:solidFill>
                          <a:latin typeface="Verdana" panose="020B0604030504040204" pitchFamily="34" charset="0"/>
                          <a:ea typeface="Verdana" panose="020B0604030504040204" pitchFamily="34" charset="0"/>
                          <a:sym typeface="Wingdings" panose="05000000000000000000" pitchFamily="2" charset="2"/>
                        </a:rPr>
                        <a:t>Leidraad circulair inkopen &amp; meten van circulariteit</a:t>
                      </a:r>
                      <a:endParaRPr lang="nl-NL" sz="1200" dirty="0">
                        <a:latin typeface="Verdana" panose="020B0604030504040204" pitchFamily="34" charset="0"/>
                        <a:ea typeface="Verdana" panose="020B0604030504040204" pitchFamily="34"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l-NL" sz="1200" dirty="0">
                          <a:latin typeface="Verdana" panose="020B0604030504040204" pitchFamily="34" charset="0"/>
                          <a:ea typeface="Verdana" panose="020B0604030504040204" pitchFamily="34" charset="0"/>
                        </a:rPr>
                        <a:t>De leidraad Circulair inkopen bevat leidende principes die daarbij helpen. De leidende principes kunnen in de gehele bouw (B&amp;U en GWW) worden toegepast. Er zijn principes op zowel organisatieniveau als projectniveau.</a:t>
                      </a:r>
                    </a:p>
                    <a:p>
                      <a:pPr marL="0" marR="0" lvl="0" indent="0" algn="l" defTabSz="914400" rtl="0" eaLnBrk="1" fontAlgn="auto" latinLnBrk="0" hangingPunct="1">
                        <a:lnSpc>
                          <a:spcPct val="100000"/>
                        </a:lnSpc>
                        <a:spcBef>
                          <a:spcPts val="0"/>
                        </a:spcBef>
                        <a:spcAft>
                          <a:spcPts val="0"/>
                        </a:spcAft>
                        <a:buClrTx/>
                        <a:buSzTx/>
                        <a:buFontTx/>
                        <a:buNone/>
                        <a:tabLst/>
                        <a:defRPr/>
                      </a:pPr>
                      <a:r>
                        <a:rPr lang="nl-NL" sz="1200" dirty="0">
                          <a:latin typeface="Verdana" panose="020B0604030504040204" pitchFamily="34" charset="0"/>
                          <a:ea typeface="Verdana" panose="020B0604030504040204" pitchFamily="34" charset="0"/>
                        </a:rPr>
                        <a:t>De leidraad volgt de uitgangspunten en definities van Platform CB’23. De leidraad bouwt voort op de drie doelen van circulair bouwen uit de Leidraad meten van circulariteit: het beschermen van materiaalvoorraden, van milieu en van bestaande waarde.</a:t>
                      </a:r>
                    </a:p>
                  </a:txBody>
                  <a:tcPr/>
                </a:tc>
                <a:tc>
                  <a:txBody>
                    <a:bodyPr/>
                    <a:lstStyle/>
                    <a:p>
                      <a:r>
                        <a:rPr kumimoji="0" lang="nl-NL" sz="1200" b="0" i="0" u="none" strike="noStrike" kern="120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cs typeface="+mn-cs"/>
                          <a:sym typeface="Wingdings" panose="05000000000000000000" pitchFamily="2" charset="2"/>
                          <a:hlinkClick r:id="rId4"/>
                        </a:rPr>
                        <a:t>https://platformcb23.nl/downloads</a:t>
                      </a:r>
                      <a:r>
                        <a:rPr kumimoji="0" lang="nl-NL" sz="1200" b="0" i="0" u="none" strike="noStrike" kern="120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cs typeface="+mn-cs"/>
                          <a:sym typeface="Wingdings" panose="05000000000000000000" pitchFamily="2" charset="2"/>
                        </a:rPr>
                        <a:t> </a:t>
                      </a:r>
                      <a:endParaRPr lang="nl-NL" sz="1200" dirty="0">
                        <a:latin typeface="Verdana" panose="020B0604030504040204" pitchFamily="34" charset="0"/>
                        <a:ea typeface="Verdana" panose="020B0604030504040204" pitchFamily="34" charset="0"/>
                      </a:endParaRPr>
                    </a:p>
                  </a:txBody>
                  <a:tcPr/>
                </a:tc>
                <a:extLst>
                  <a:ext uri="{0D108BD9-81ED-4DB2-BD59-A6C34878D82A}">
                    <a16:rowId xmlns:a16="http://schemas.microsoft.com/office/drawing/2014/main" val="3515274725"/>
                  </a:ext>
                </a:extLst>
              </a:tr>
              <a:tr h="5643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l-NL" sz="1200" dirty="0">
                          <a:latin typeface="Verdana" panose="020B0604030504040204" pitchFamily="34" charset="0"/>
                          <a:ea typeface="Verdana" panose="020B0604030504040204" pitchFamily="34" charset="0"/>
                        </a:rPr>
                        <a:t>Circulair inkopen in 8 stappen (E-book)</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l-NL" sz="1200" dirty="0">
                          <a:latin typeface="Verdana" panose="020B0604030504040204" pitchFamily="34" charset="0"/>
                          <a:ea typeface="Verdana" panose="020B0604030504040204" pitchFamily="34" charset="0"/>
                        </a:rPr>
                        <a:t>Dit boek is een handreiking voor iedereen die op zakelijk vlak te maken heeft met de inkoop van producten. Het biedt een methode om toe te passen in je eigen praktijk. Er is niet één manier om circulair in te kopen. Het boek bevat uitgangspunten, voorbeelden en heel veel kennis en praktijkervaring.</a:t>
                      </a:r>
                    </a:p>
                  </a:txBody>
                  <a:tcPr/>
                </a:tc>
                <a:tc>
                  <a:txBody>
                    <a:bodyPr/>
                    <a:lstStyle/>
                    <a:p>
                      <a:r>
                        <a:rPr lang="nl-NL" sz="1200" dirty="0">
                          <a:latin typeface="Verdana" panose="020B0604030504040204" pitchFamily="34" charset="0"/>
                          <a:ea typeface="Verdana" panose="020B0604030504040204" pitchFamily="34" charset="0"/>
                          <a:hlinkClick r:id="rId5"/>
                        </a:rPr>
                        <a:t>https://www.copper8.com/wp-content/uploads/2019/02/E-book-Circulair-Inkopen-in-8-stappen-Copper8.pdf</a:t>
                      </a:r>
                      <a:r>
                        <a:rPr lang="nl-NL" sz="1200" dirty="0">
                          <a:latin typeface="Verdana" panose="020B0604030504040204" pitchFamily="34" charset="0"/>
                          <a:ea typeface="Verdana" panose="020B0604030504040204" pitchFamily="34" charset="0"/>
                        </a:rPr>
                        <a:t> </a:t>
                      </a:r>
                    </a:p>
                  </a:txBody>
                  <a:tcPr/>
                </a:tc>
                <a:extLst>
                  <a:ext uri="{0D108BD9-81ED-4DB2-BD59-A6C34878D82A}">
                    <a16:rowId xmlns:a16="http://schemas.microsoft.com/office/drawing/2014/main" val="1983827334"/>
                  </a:ext>
                </a:extLst>
              </a:tr>
              <a:tr h="5643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l-NL" sz="1200" dirty="0">
                          <a:latin typeface="Verdana" panose="020B0604030504040204" pitchFamily="34" charset="0"/>
                          <a:ea typeface="Verdana" panose="020B0604030504040204" pitchFamily="34" charset="0"/>
                        </a:rPr>
                        <a:t>Aanpak Friese overheden</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l-NL" sz="1200" dirty="0">
                          <a:latin typeface="Verdana" panose="020B0604030504040204" pitchFamily="34" charset="0"/>
                          <a:ea typeface="Verdana" panose="020B0604030504040204" pitchFamily="34" charset="0"/>
                        </a:rPr>
                        <a:t>Friese overheden hebben een aantal nuttige handreikingen laten ontwikkelen die ook toepasbaar zijn voor andere gemeentes. Deze site bevat een algemene handreiking circulair inkopen, en ook een handreiking voor monitoring van circulair inkopen. </a:t>
                      </a:r>
                    </a:p>
                  </a:txBody>
                  <a:tcPr/>
                </a:tc>
                <a:tc>
                  <a:txBody>
                    <a:bodyPr/>
                    <a:lstStyle/>
                    <a:p>
                      <a:r>
                        <a:rPr lang="nl-NL" sz="1200" dirty="0">
                          <a:latin typeface="Verdana" panose="020B0604030504040204" pitchFamily="34" charset="0"/>
                          <a:ea typeface="Verdana" panose="020B0604030504040204" pitchFamily="34" charset="0"/>
                          <a:hlinkClick r:id="rId6"/>
                        </a:rPr>
                        <a:t>https://circulairfriesland.frl/case/monitor-circulair-inkopen/#:~:text=Circulaire%20inkoop%20in%20Friesland&amp;text=Hierin%20zijn%20de%20volgende%20afspraken,basis%20van%20niet%2Dfossiele%20brandstoffen</a:t>
                      </a:r>
                      <a:r>
                        <a:rPr lang="nl-NL" sz="1200" dirty="0">
                          <a:latin typeface="Verdana" panose="020B0604030504040204" pitchFamily="34" charset="0"/>
                          <a:ea typeface="Verdana" panose="020B0604030504040204" pitchFamily="34" charset="0"/>
                        </a:rPr>
                        <a:t> </a:t>
                      </a:r>
                    </a:p>
                  </a:txBody>
                  <a:tcPr/>
                </a:tc>
                <a:extLst>
                  <a:ext uri="{0D108BD9-81ED-4DB2-BD59-A6C34878D82A}">
                    <a16:rowId xmlns:a16="http://schemas.microsoft.com/office/drawing/2014/main" val="2455689347"/>
                  </a:ext>
                </a:extLst>
              </a:tr>
              <a:tr h="5643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l-NL" sz="1200" dirty="0">
                          <a:latin typeface="Verdana" panose="020B0604030504040204" pitchFamily="34" charset="0"/>
                          <a:ea typeface="Verdana" panose="020B0604030504040204" pitchFamily="34" charset="0"/>
                        </a:rPr>
                        <a:t>Rapid Circulair </a:t>
                      </a:r>
                      <a:r>
                        <a:rPr lang="nl-NL" sz="1200" dirty="0" err="1">
                          <a:latin typeface="Verdana" panose="020B0604030504040204" pitchFamily="34" charset="0"/>
                          <a:ea typeface="Verdana" panose="020B0604030504040204" pitchFamily="34" charset="0"/>
                        </a:rPr>
                        <a:t>Contracting</a:t>
                      </a:r>
                      <a:r>
                        <a:rPr lang="nl-NL" sz="1200" dirty="0">
                          <a:latin typeface="Verdana" panose="020B0604030504040204" pitchFamily="34" charset="0"/>
                          <a:ea typeface="Verdana" panose="020B0604030504040204" pitchFamily="34" charset="0"/>
                        </a:rPr>
                        <a:t>/ Rapid Impact </a:t>
                      </a:r>
                      <a:r>
                        <a:rPr lang="nl-NL" sz="1200" dirty="0" err="1">
                          <a:latin typeface="Verdana" panose="020B0604030504040204" pitchFamily="34" charset="0"/>
                          <a:ea typeface="Verdana" panose="020B0604030504040204" pitchFamily="34" charset="0"/>
                        </a:rPr>
                        <a:t>Contracting</a:t>
                      </a:r>
                      <a:r>
                        <a:rPr lang="nl-NL" sz="1200" dirty="0">
                          <a:latin typeface="Verdana" panose="020B0604030504040204" pitchFamily="34" charset="0"/>
                          <a:ea typeface="Verdana" panose="020B0604030504040204" pitchFamily="34" charset="0"/>
                        </a:rPr>
                        <a:t> </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l-NL" sz="1200" dirty="0">
                          <a:latin typeface="Verdana" panose="020B0604030504040204" pitchFamily="34" charset="0"/>
                          <a:ea typeface="Verdana" panose="020B0604030504040204" pitchFamily="34" charset="0"/>
                        </a:rPr>
                        <a:t>Dit is een innovatie-gerichte aanbestedingsmethodiek waarbij het uitgangspunt is om een samenwerkingspartner te selecteren in plaats van een kant en klare oplossing in te kopen. De selectie gaat op basis van visie, aanpak (plan van aanpak) en kunde in de vorm van een Ambitiebeschrijving van inschrijver op de door de aanbestedende dienst aangegeven ambities, geformuleerd op basis van </a:t>
                      </a:r>
                      <a:r>
                        <a:rPr lang="nl-NL" sz="1200" dirty="0" err="1">
                          <a:latin typeface="Verdana" panose="020B0604030504040204" pitchFamily="34" charset="0"/>
                          <a:ea typeface="Verdana" panose="020B0604030504040204" pitchFamily="34" charset="0"/>
                        </a:rPr>
                        <a:t>SDG's</a:t>
                      </a:r>
                      <a:r>
                        <a:rPr lang="nl-NL" sz="1200" dirty="0">
                          <a:latin typeface="Verdana" panose="020B0604030504040204" pitchFamily="34" charset="0"/>
                          <a:ea typeface="Verdana" panose="020B0604030504040204" pitchFamily="34" charset="0"/>
                        </a:rPr>
                        <a:t>.</a:t>
                      </a:r>
                    </a:p>
                  </a:txBody>
                  <a:tcPr/>
                </a:tc>
                <a:tc>
                  <a:txBody>
                    <a:bodyPr/>
                    <a:lstStyle/>
                    <a:p>
                      <a:r>
                        <a:rPr lang="nl-NL" sz="1200" dirty="0">
                          <a:latin typeface="Verdana" panose="020B0604030504040204" pitchFamily="34" charset="0"/>
                          <a:ea typeface="Verdana" panose="020B0604030504040204" pitchFamily="34" charset="0"/>
                          <a:hlinkClick r:id="rId7"/>
                        </a:rPr>
                        <a:t>https://rapidimpactcontracting.nl/methode/</a:t>
                      </a:r>
                      <a:r>
                        <a:rPr lang="nl-NL" sz="1200" dirty="0">
                          <a:latin typeface="Verdana" panose="020B0604030504040204" pitchFamily="34" charset="0"/>
                          <a:ea typeface="Verdana" panose="020B0604030504040204" pitchFamily="34" charset="0"/>
                        </a:rPr>
                        <a:t> </a:t>
                      </a:r>
                    </a:p>
                  </a:txBody>
                  <a:tcPr/>
                </a:tc>
                <a:extLst>
                  <a:ext uri="{0D108BD9-81ED-4DB2-BD59-A6C34878D82A}">
                    <a16:rowId xmlns:a16="http://schemas.microsoft.com/office/drawing/2014/main" val="3306377050"/>
                  </a:ext>
                </a:extLst>
              </a:tr>
            </a:tbl>
          </a:graphicData>
        </a:graphic>
      </p:graphicFrame>
    </p:spTree>
    <p:extLst>
      <p:ext uri="{BB962C8B-B14F-4D97-AF65-F5344CB8AC3E}">
        <p14:creationId xmlns:p14="http://schemas.microsoft.com/office/powerpoint/2010/main" val="29934010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hthoek 8">
            <a:extLst>
              <a:ext uri="{FF2B5EF4-FFF2-40B4-BE49-F238E27FC236}">
                <a16:creationId xmlns:a16="http://schemas.microsoft.com/office/drawing/2014/main" id="{276A26B3-1DD0-47E2-A2AB-571607A03285}"/>
              </a:ext>
            </a:extLst>
          </p:cNvPr>
          <p:cNvSpPr/>
          <p:nvPr/>
        </p:nvSpPr>
        <p:spPr>
          <a:xfrm>
            <a:off x="0" y="0"/>
            <a:ext cx="12192000" cy="1087120"/>
          </a:xfrm>
          <a:prstGeom prst="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nl-NL" sz="2400" b="0" i="0" u="none" strike="noStrike" kern="1200" cap="none" spc="0" normalizeH="0" baseline="0" noProof="0" dirty="0">
                <a:ln>
                  <a:noFill/>
                </a:ln>
                <a:solidFill>
                  <a:prstClr val="white"/>
                </a:solidFill>
                <a:effectLst/>
                <a:uLnTx/>
                <a:uFillTx/>
                <a:latin typeface="Verdana" panose="020B0604030504040204" pitchFamily="34" charset="0"/>
                <a:ea typeface="Verdana" panose="020B0604030504040204" pitchFamily="34" charset="0"/>
                <a:cs typeface="+mn-cs"/>
              </a:rPr>
              <a:t>Overzicht handreikingen &amp; hulpmiddelen </a:t>
            </a:r>
            <a:r>
              <a:rPr lang="nl-NL" sz="2400" dirty="0">
                <a:solidFill>
                  <a:prstClr val="white"/>
                </a:solidFill>
                <a:latin typeface="Verdana" panose="020B0604030504040204" pitchFamily="34" charset="0"/>
                <a:ea typeface="Verdana" panose="020B0604030504040204" pitchFamily="34" charset="0"/>
              </a:rPr>
              <a:t>GWW</a:t>
            </a:r>
            <a:endParaRPr kumimoji="0" lang="nl-NL" sz="2400" b="0" i="0" u="none" strike="noStrike" kern="1200" cap="none" spc="0" normalizeH="0" baseline="0" noProof="0" dirty="0">
              <a:ln>
                <a:noFill/>
              </a:ln>
              <a:solidFill>
                <a:prstClr val="white"/>
              </a:solidFill>
              <a:effectLst/>
              <a:uLnTx/>
              <a:uFillTx/>
              <a:latin typeface="Verdana" panose="020B0604030504040204" pitchFamily="34" charset="0"/>
              <a:ea typeface="Verdana" panose="020B0604030504040204" pitchFamily="34" charset="0"/>
              <a:cs typeface="+mn-cs"/>
            </a:endParaRPr>
          </a:p>
        </p:txBody>
      </p:sp>
      <p:graphicFrame>
        <p:nvGraphicFramePr>
          <p:cNvPr id="2" name="Tabel 2">
            <a:extLst>
              <a:ext uri="{FF2B5EF4-FFF2-40B4-BE49-F238E27FC236}">
                <a16:creationId xmlns:a16="http://schemas.microsoft.com/office/drawing/2014/main" id="{3B589D36-EB2C-4D15-BB59-85E68F07D25C}"/>
              </a:ext>
            </a:extLst>
          </p:cNvPr>
          <p:cNvGraphicFramePr>
            <a:graphicFrameLocks noGrp="1"/>
          </p:cNvGraphicFramePr>
          <p:nvPr>
            <p:extLst>
              <p:ext uri="{D42A27DB-BD31-4B8C-83A1-F6EECF244321}">
                <p14:modId xmlns:p14="http://schemas.microsoft.com/office/powerpoint/2010/main" val="3984459492"/>
              </p:ext>
            </p:extLst>
          </p:nvPr>
        </p:nvGraphicFramePr>
        <p:xfrm>
          <a:off x="12358" y="748182"/>
          <a:ext cx="12179642" cy="6109818"/>
        </p:xfrm>
        <a:graphic>
          <a:graphicData uri="http://schemas.openxmlformats.org/drawingml/2006/table">
            <a:tbl>
              <a:tblPr firstRow="1" bandRow="1">
                <a:tableStyleId>{5C22544A-7EE6-4342-B048-85BDC9FD1C3A}</a:tableStyleId>
              </a:tblPr>
              <a:tblGrid>
                <a:gridCol w="2159342">
                  <a:extLst>
                    <a:ext uri="{9D8B030D-6E8A-4147-A177-3AD203B41FA5}">
                      <a16:colId xmlns:a16="http://schemas.microsoft.com/office/drawing/2014/main" val="1624901900"/>
                    </a:ext>
                  </a:extLst>
                </a:gridCol>
                <a:gridCol w="6343650">
                  <a:extLst>
                    <a:ext uri="{9D8B030D-6E8A-4147-A177-3AD203B41FA5}">
                      <a16:colId xmlns:a16="http://schemas.microsoft.com/office/drawing/2014/main" val="3286041519"/>
                    </a:ext>
                  </a:extLst>
                </a:gridCol>
                <a:gridCol w="3676650">
                  <a:extLst>
                    <a:ext uri="{9D8B030D-6E8A-4147-A177-3AD203B41FA5}">
                      <a16:colId xmlns:a16="http://schemas.microsoft.com/office/drawing/2014/main" val="4042243906"/>
                    </a:ext>
                  </a:extLst>
                </a:gridCol>
              </a:tblGrid>
              <a:tr h="349098">
                <a:tc>
                  <a:txBody>
                    <a:bodyPr/>
                    <a:lstStyle/>
                    <a:p>
                      <a:r>
                        <a:rPr lang="nl-NL" sz="1200" dirty="0">
                          <a:latin typeface="Verdana" panose="020B0604030504040204" pitchFamily="34" charset="0"/>
                          <a:ea typeface="Verdana" panose="020B0604030504040204" pitchFamily="34" charset="0"/>
                        </a:rPr>
                        <a:t>Onderwerp GWW </a:t>
                      </a:r>
                    </a:p>
                  </a:txBody>
                  <a:tcPr/>
                </a:tc>
                <a:tc>
                  <a:txBody>
                    <a:bodyPr/>
                    <a:lstStyle/>
                    <a:p>
                      <a:r>
                        <a:rPr lang="nl-NL" sz="1200" dirty="0">
                          <a:latin typeface="Verdana" panose="020B0604030504040204" pitchFamily="34" charset="0"/>
                          <a:ea typeface="Verdana" panose="020B0604030504040204" pitchFamily="34" charset="0"/>
                        </a:rPr>
                        <a:t>Toelichting </a:t>
                      </a:r>
                    </a:p>
                  </a:txBody>
                  <a:tcPr/>
                </a:tc>
                <a:tc>
                  <a:txBody>
                    <a:bodyPr/>
                    <a:lstStyle/>
                    <a:p>
                      <a:r>
                        <a:rPr lang="nl-NL" sz="1200" dirty="0">
                          <a:latin typeface="Verdana" panose="020B0604030504040204" pitchFamily="34" charset="0"/>
                          <a:ea typeface="Verdana" panose="020B0604030504040204" pitchFamily="34" charset="0"/>
                        </a:rPr>
                        <a:t>Link</a:t>
                      </a:r>
                    </a:p>
                  </a:txBody>
                  <a:tcPr/>
                </a:tc>
                <a:extLst>
                  <a:ext uri="{0D108BD9-81ED-4DB2-BD59-A6C34878D82A}">
                    <a16:rowId xmlns:a16="http://schemas.microsoft.com/office/drawing/2014/main" val="2378114857"/>
                  </a:ext>
                </a:extLst>
              </a:tr>
              <a:tr h="5643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l-NL" sz="1200" dirty="0">
                          <a:latin typeface="Verdana" panose="020B0604030504040204" pitchFamily="34" charset="0"/>
                          <a:ea typeface="Verdana" panose="020B0604030504040204" pitchFamily="34" charset="0"/>
                        </a:rPr>
                        <a:t>Circulair inkopen in 8 stappen – Grond, Weg en Waterbouw</a:t>
                      </a:r>
                    </a:p>
                    <a:p>
                      <a:endParaRPr lang="nl-NL" sz="1200" dirty="0">
                        <a:latin typeface="Verdana" panose="020B0604030504040204" pitchFamily="34" charset="0"/>
                        <a:ea typeface="Verdana" panose="020B0604030504040204" pitchFamily="34"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1200" b="0" i="0" u="none" strike="noStrike" kern="120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cs typeface="+mn-cs"/>
                          <a:sym typeface="Wingdings" panose="05000000000000000000" pitchFamily="2" charset="2"/>
                        </a:rPr>
                        <a:t>Deze publicatie bevat een uiteenlopende mix van</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1200" b="0" i="0" u="none" strike="noStrike" kern="120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cs typeface="+mn-cs"/>
                          <a:sym typeface="Wingdings" panose="05000000000000000000" pitchFamily="2" charset="2"/>
                        </a:rPr>
                        <a:t>mooie voorbeelden: droge en natte GWW, realisatie en onderhoud, vanuit Gemeenten, Waterschappen en Provincies. Per stap illustreren deze cases hoe circulair inkopen nu al in de praktijk wordt gebracht.</a:t>
                      </a:r>
                    </a:p>
                  </a:txBody>
                  <a:tcPr/>
                </a:tc>
                <a:tc>
                  <a:txBody>
                    <a:bodyPr/>
                    <a:lstStyle/>
                    <a:p>
                      <a:r>
                        <a:rPr lang="nl-NL" sz="1200" dirty="0">
                          <a:latin typeface="Verdana" panose="020B0604030504040204" pitchFamily="34" charset="0"/>
                          <a:ea typeface="Verdana" panose="020B0604030504040204" pitchFamily="34" charset="0"/>
                          <a:hlinkClick r:id="rId3"/>
                        </a:rPr>
                        <a:t>https://www.cirkelregio-utrecht.nl/wp-content/uploads/2021/05/Circulair-inkopen-voor-de-GWW_Copper8_okt2020.pdf</a:t>
                      </a:r>
                      <a:r>
                        <a:rPr lang="nl-NL" sz="1200" dirty="0">
                          <a:latin typeface="Verdana" panose="020B0604030504040204" pitchFamily="34" charset="0"/>
                          <a:ea typeface="Verdana" panose="020B0604030504040204" pitchFamily="34" charset="0"/>
                        </a:rPr>
                        <a:t> </a:t>
                      </a:r>
                    </a:p>
                  </a:txBody>
                  <a:tcPr/>
                </a:tc>
                <a:extLst>
                  <a:ext uri="{0D108BD9-81ED-4DB2-BD59-A6C34878D82A}">
                    <a16:rowId xmlns:a16="http://schemas.microsoft.com/office/drawing/2014/main" val="3441768415"/>
                  </a:ext>
                </a:extLst>
              </a:tr>
              <a:tr h="5643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l-NL" sz="1200" dirty="0">
                          <a:latin typeface="Verdana" panose="020B0604030504040204" pitchFamily="34" charset="0"/>
                          <a:ea typeface="Verdana" panose="020B0604030504040204" pitchFamily="34" charset="0"/>
                        </a:rPr>
                        <a:t>MRA handreiking asfalt en beton</a:t>
                      </a:r>
                    </a:p>
                    <a:p>
                      <a:endParaRPr lang="nl-NL" sz="1200" dirty="0">
                        <a:latin typeface="Verdana" panose="020B0604030504040204" pitchFamily="34" charset="0"/>
                        <a:ea typeface="Verdana" panose="020B0604030504040204" pitchFamily="34"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l-NL" sz="1200" dirty="0">
                          <a:latin typeface="Verdana" panose="020B0604030504040204" pitchFamily="34" charset="0"/>
                          <a:ea typeface="Verdana" panose="020B0604030504040204" pitchFamily="34" charset="0"/>
                        </a:rPr>
                        <a:t>Deze handreiking biedt een praktische wegwijzer voor aanbestedingen op het gebied van asfalt en beton. Het toepassen van de </a:t>
                      </a:r>
                      <a:r>
                        <a:rPr lang="nl-NL" sz="1200" dirty="0" err="1">
                          <a:latin typeface="Verdana" panose="020B0604030504040204" pitchFamily="34" charset="0"/>
                          <a:ea typeface="Verdana" panose="020B0604030504040204" pitchFamily="34" charset="0"/>
                        </a:rPr>
                        <a:t>MilieuKostenIndicator</a:t>
                      </a:r>
                      <a:r>
                        <a:rPr lang="nl-NL" sz="1200" dirty="0">
                          <a:latin typeface="Verdana" panose="020B0604030504040204" pitchFamily="34" charset="0"/>
                          <a:ea typeface="Verdana" panose="020B0604030504040204" pitchFamily="34" charset="0"/>
                        </a:rPr>
                        <a:t> (MKI) als gunningscriterium is daarbij het vertrekpunt.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l-NL" sz="1200" dirty="0">
                          <a:latin typeface="Verdana" panose="020B0604030504040204" pitchFamily="34" charset="0"/>
                          <a:ea typeface="Verdana" panose="020B0604030504040204" pitchFamily="34" charset="0"/>
                          <a:hlinkClick r:id="rId4"/>
                        </a:rPr>
                        <a:t>https://www.cirkelregio-utrecht.nl/wp-content/uploads/2021/03/Circulair-Inkopen_Handreiking-asfalt-en-beton_MRA_2020.pdf</a:t>
                      </a:r>
                      <a:r>
                        <a:rPr lang="nl-NL" sz="1200" dirty="0">
                          <a:latin typeface="Verdana" panose="020B0604030504040204" pitchFamily="34" charset="0"/>
                          <a:ea typeface="Verdana" panose="020B0604030504040204" pitchFamily="34" charset="0"/>
                        </a:rPr>
                        <a:t>  </a:t>
                      </a:r>
                    </a:p>
                  </a:txBody>
                  <a:tcPr/>
                </a:tc>
                <a:extLst>
                  <a:ext uri="{0D108BD9-81ED-4DB2-BD59-A6C34878D82A}">
                    <a16:rowId xmlns:a16="http://schemas.microsoft.com/office/drawing/2014/main" val="2154968186"/>
                  </a:ext>
                </a:extLst>
              </a:tr>
              <a:tr h="5643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l-NL" sz="1200" dirty="0">
                          <a:latin typeface="Verdana" panose="020B0604030504040204" pitchFamily="34" charset="0"/>
                          <a:ea typeface="Verdana" panose="020B0604030504040204" pitchFamily="34" charset="0"/>
                        </a:rPr>
                        <a:t>Openbare verlichting</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l-NL" sz="1200" dirty="0">
                          <a:latin typeface="Verdana" panose="020B0604030504040204" pitchFamily="34" charset="0"/>
                          <a:ea typeface="Verdana" panose="020B0604030504040204" pitchFamily="34" charset="0"/>
                        </a:rPr>
                        <a:t>De Handleiding bevat een duidelijke uitleg over Levenscyclusanalyse (LCA) en Milieukostenindicator (MKI), geeft antwoord op vragen, biedt stappenplannen en bevat veel achtergrondinformatie. Bovendien zijn er een aantal voorbeeldarmaturen doorgerekend. </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l-NL" sz="1200" dirty="0">
                          <a:latin typeface="Verdana" panose="020B0604030504040204" pitchFamily="34" charset="0"/>
                          <a:ea typeface="Verdana" panose="020B0604030504040204" pitchFamily="34" charset="0"/>
                          <a:hlinkClick r:id="rId5"/>
                        </a:rPr>
                        <a:t>https://circulariteit-openbareverlichting.nl/publicaties/</a:t>
                      </a:r>
                      <a:r>
                        <a:rPr lang="nl-NL" sz="1200" dirty="0">
                          <a:latin typeface="Verdana" panose="020B0604030504040204" pitchFamily="34" charset="0"/>
                          <a:ea typeface="Verdana" panose="020B0604030504040204" pitchFamily="34" charset="0"/>
                        </a:rPr>
                        <a:t> </a:t>
                      </a:r>
                    </a:p>
                  </a:txBody>
                  <a:tcPr/>
                </a:tc>
                <a:extLst>
                  <a:ext uri="{0D108BD9-81ED-4DB2-BD59-A6C34878D82A}">
                    <a16:rowId xmlns:a16="http://schemas.microsoft.com/office/drawing/2014/main" val="1757221280"/>
                  </a:ext>
                </a:extLst>
              </a:tr>
              <a:tr h="5643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l-NL" sz="1200" dirty="0">
                          <a:latin typeface="Verdana" panose="020B0604030504040204" pitchFamily="34" charset="0"/>
                          <a:ea typeface="Verdana" panose="020B0604030504040204" pitchFamily="34" charset="0"/>
                        </a:rPr>
                        <a:t>Bestekteksten betonproducten en asfalt </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l-NL" sz="1200" dirty="0">
                          <a:latin typeface="Verdana" panose="020B0604030504040204" pitchFamily="34" charset="0"/>
                          <a:ea typeface="Verdana" panose="020B0604030504040204" pitchFamily="34" charset="0"/>
                        </a:rPr>
                        <a:t>Deze site helpt je bij het circulair uitvragen met minimale eisen in projecten. Alle informatie die je hierbij nodig hebt voor beton en asfalt is samengebracht op deze site en vrij beschikbaar om te gebruiken.</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l-NL" sz="1200" dirty="0">
                          <a:latin typeface="Verdana" panose="020B0604030504040204" pitchFamily="34" charset="0"/>
                          <a:ea typeface="Verdana" panose="020B0604030504040204" pitchFamily="34" charset="0"/>
                          <a:hlinkClick r:id="rId6"/>
                        </a:rPr>
                        <a:t>www.moederbestek.nl</a:t>
                      </a:r>
                      <a:r>
                        <a:rPr lang="nl-NL" sz="1200" dirty="0">
                          <a:latin typeface="Verdana" panose="020B0604030504040204" pitchFamily="34" charset="0"/>
                          <a:ea typeface="Verdana" panose="020B0604030504040204" pitchFamily="34" charset="0"/>
                        </a:rPr>
                        <a:t> </a:t>
                      </a:r>
                    </a:p>
                  </a:txBody>
                  <a:tcPr/>
                </a:tc>
                <a:extLst>
                  <a:ext uri="{0D108BD9-81ED-4DB2-BD59-A6C34878D82A}">
                    <a16:rowId xmlns:a16="http://schemas.microsoft.com/office/drawing/2014/main" val="3515274725"/>
                  </a:ext>
                </a:extLst>
              </a:tr>
              <a:tr h="564363">
                <a:tc>
                  <a:txBody>
                    <a:bodyPr/>
                    <a:lstStyle/>
                    <a:p>
                      <a:r>
                        <a:rPr lang="nl-NL" sz="1200" dirty="0">
                          <a:latin typeface="Verdana" panose="020B0604030504040204" pitchFamily="34" charset="0"/>
                          <a:ea typeface="Verdana" panose="020B0604030504040204" pitchFamily="34" charset="0"/>
                        </a:rPr>
                        <a:t>Circulair Terreinbeheer</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l-NL" sz="1200" dirty="0">
                          <a:latin typeface="Verdana" panose="020B0604030504040204" pitchFamily="34" charset="0"/>
                          <a:ea typeface="Verdana" panose="020B0604030504040204" pitchFamily="34" charset="0"/>
                        </a:rPr>
                        <a:t>Grondstoffen die vrijkomen bij het beheer van watergangen en terreinen hoogwaardig benutten voor diverse toepassingen. Niet alleen in pilots, maar als ‘het nieuwe normaal.’ Dat is de ambitie van het programma Circulair Terreinbeheer. </a:t>
                      </a:r>
                    </a:p>
                  </a:txBody>
                  <a:tcPr/>
                </a:tc>
                <a:tc>
                  <a:txBody>
                    <a:bodyPr/>
                    <a:lstStyle/>
                    <a:p>
                      <a:r>
                        <a:rPr lang="nl-NL" sz="1200" dirty="0">
                          <a:latin typeface="Verdana" panose="020B0604030504040204" pitchFamily="34" charset="0"/>
                          <a:ea typeface="Verdana" panose="020B0604030504040204" pitchFamily="34" charset="0"/>
                          <a:hlinkClick r:id="rId7"/>
                        </a:rPr>
                        <a:t>https://circulairterreinbeheer.nl/</a:t>
                      </a:r>
                      <a:r>
                        <a:rPr lang="nl-NL" sz="1200" dirty="0">
                          <a:latin typeface="Verdana" panose="020B0604030504040204" pitchFamily="34" charset="0"/>
                          <a:ea typeface="Verdana" panose="020B0604030504040204" pitchFamily="34" charset="0"/>
                        </a:rPr>
                        <a:t> </a:t>
                      </a:r>
                    </a:p>
                  </a:txBody>
                  <a:tcPr/>
                </a:tc>
                <a:extLst>
                  <a:ext uri="{0D108BD9-81ED-4DB2-BD59-A6C34878D82A}">
                    <a16:rowId xmlns:a16="http://schemas.microsoft.com/office/drawing/2014/main" val="3535320887"/>
                  </a:ext>
                </a:extLst>
              </a:tr>
              <a:tr h="564363">
                <a:tc>
                  <a:txBody>
                    <a:bodyPr/>
                    <a:lstStyle/>
                    <a:p>
                      <a:r>
                        <a:rPr lang="nl-NL" sz="1200" dirty="0">
                          <a:latin typeface="Verdana" panose="020B0604030504040204" pitchFamily="34" charset="0"/>
                          <a:ea typeface="Verdana" panose="020B0604030504040204" pitchFamily="34" charset="0"/>
                        </a:rPr>
                        <a:t>Nationale bruggenbank</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l-NL" sz="1200" dirty="0">
                          <a:latin typeface="Verdana" panose="020B0604030504040204" pitchFamily="34" charset="0"/>
                          <a:ea typeface="Verdana" panose="020B0604030504040204" pitchFamily="34" charset="0"/>
                        </a:rPr>
                        <a:t>De Handreiking hergebruik bruggen een document dat helpt om bestaande bruggen of onderdelen daarvan een nieuw leven te geven. Het is het resultaat van een verkenning door de </a:t>
                      </a:r>
                      <a:r>
                        <a:rPr lang="nl-NL" sz="1200" dirty="0" err="1">
                          <a:latin typeface="Verdana" panose="020B0604030504040204" pitchFamily="34" charset="0"/>
                          <a:ea typeface="Verdana" panose="020B0604030504040204" pitchFamily="34" charset="0"/>
                        </a:rPr>
                        <a:t>AmRoR</a:t>
                      </a:r>
                      <a:r>
                        <a:rPr lang="nl-NL" sz="1200" dirty="0">
                          <a:latin typeface="Verdana" panose="020B0604030504040204" pitchFamily="34" charset="0"/>
                          <a:ea typeface="Verdana" panose="020B0604030504040204" pitchFamily="34" charset="0"/>
                        </a:rPr>
                        <a:t>* partners: de kennisalliantie van Amsterdam, Rotterdam en Rijkswaterstaat. Zij verkenden samen met vele andere partijen wat er allemaal komt kijken bij het hergebruiken van bruggen. </a:t>
                      </a:r>
                    </a:p>
                  </a:txBody>
                  <a:tcPr/>
                </a:tc>
                <a:tc>
                  <a:txBody>
                    <a:bodyPr/>
                    <a:lstStyle/>
                    <a:p>
                      <a:r>
                        <a:rPr lang="nl-NL" sz="1200" dirty="0">
                          <a:latin typeface="Verdana" panose="020B0604030504040204" pitchFamily="34" charset="0"/>
                          <a:ea typeface="Verdana" panose="020B0604030504040204" pitchFamily="34" charset="0"/>
                          <a:hlinkClick r:id="rId8"/>
                        </a:rPr>
                        <a:t>https://www.nationalebruggenbank.nl/</a:t>
                      </a:r>
                      <a:r>
                        <a:rPr lang="nl-NL" sz="1200" dirty="0">
                          <a:latin typeface="Verdana" panose="020B0604030504040204" pitchFamily="34" charset="0"/>
                          <a:ea typeface="Verdana" panose="020B0604030504040204" pitchFamily="34" charset="0"/>
                        </a:rPr>
                        <a:t> </a:t>
                      </a:r>
                      <a:r>
                        <a:rPr lang="nl-NL" sz="1200" dirty="0">
                          <a:latin typeface="Verdana" panose="020B0604030504040204" pitchFamily="34" charset="0"/>
                          <a:ea typeface="Verdana" panose="020B0604030504040204" pitchFamily="34" charset="0"/>
                          <a:hlinkClick r:id="rId9"/>
                        </a:rPr>
                        <a:t>https://www.nationalebruggenbank.nl/wp-content/uploads/2021/03/20607-RWS-AMROR-handleiding-bruggen-16PS.pdf</a:t>
                      </a:r>
                      <a:r>
                        <a:rPr lang="nl-NL" sz="1200" dirty="0">
                          <a:latin typeface="Verdana" panose="020B0604030504040204" pitchFamily="34" charset="0"/>
                          <a:ea typeface="Verdana" panose="020B0604030504040204" pitchFamily="34" charset="0"/>
                        </a:rPr>
                        <a:t> </a:t>
                      </a:r>
                    </a:p>
                  </a:txBody>
                  <a:tcPr/>
                </a:tc>
                <a:extLst>
                  <a:ext uri="{0D108BD9-81ED-4DB2-BD59-A6C34878D82A}">
                    <a16:rowId xmlns:a16="http://schemas.microsoft.com/office/drawing/2014/main" val="3637882782"/>
                  </a:ext>
                </a:extLst>
              </a:tr>
              <a:tr h="564363">
                <a:tc>
                  <a:txBody>
                    <a:bodyPr/>
                    <a:lstStyle/>
                    <a:p>
                      <a:r>
                        <a:rPr lang="nl-NL" sz="1200" dirty="0">
                          <a:latin typeface="Verdana" panose="020B0604030504040204" pitchFamily="34" charset="0"/>
                          <a:ea typeface="Verdana" panose="020B0604030504040204" pitchFamily="34" charset="0"/>
                        </a:rPr>
                        <a:t>Kennisdossier materialen (RWS) </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l-NL" sz="1200" dirty="0">
                          <a:latin typeface="Verdana" panose="020B0604030504040204" pitchFamily="34" charset="0"/>
                          <a:ea typeface="Verdana" panose="020B0604030504040204" pitchFamily="34" charset="0"/>
                        </a:rPr>
                        <a:t>In dit kennisdossier nemen we je mee door de nieuwste inzichten en ontwikkelingen op het gebied van circulair materiaalgebruik. Dit maakt onderdeel uit van een reeks kennisdossiers over thema’s waar we ons als Rijkswaterstaat op richten om in 2030 circulair te werken. </a:t>
                      </a:r>
                    </a:p>
                  </a:txBody>
                  <a:tcPr/>
                </a:tc>
                <a:tc>
                  <a:txBody>
                    <a:bodyPr/>
                    <a:lstStyle/>
                    <a:p>
                      <a:r>
                        <a:rPr lang="nl-NL" sz="1200" dirty="0">
                          <a:latin typeface="Verdana" panose="020B0604030504040204" pitchFamily="34" charset="0"/>
                          <a:ea typeface="Verdana" panose="020B0604030504040204" pitchFamily="34" charset="0"/>
                          <a:hlinkClick r:id="rId10"/>
                        </a:rPr>
                        <a:t>https://puc.overheid.nl/rijkswaterstaat/doc/PUC_701793_31/</a:t>
                      </a:r>
                      <a:r>
                        <a:rPr lang="nl-NL" sz="1200" dirty="0">
                          <a:latin typeface="Verdana" panose="020B0604030504040204" pitchFamily="34" charset="0"/>
                          <a:ea typeface="Verdana" panose="020B0604030504040204" pitchFamily="34" charset="0"/>
                        </a:rPr>
                        <a:t> </a:t>
                      </a:r>
                    </a:p>
                  </a:txBody>
                  <a:tcPr/>
                </a:tc>
                <a:extLst>
                  <a:ext uri="{0D108BD9-81ED-4DB2-BD59-A6C34878D82A}">
                    <a16:rowId xmlns:a16="http://schemas.microsoft.com/office/drawing/2014/main" val="1440242579"/>
                  </a:ext>
                </a:extLst>
              </a:tr>
            </a:tbl>
          </a:graphicData>
        </a:graphic>
      </p:graphicFrame>
    </p:spTree>
    <p:extLst>
      <p:ext uri="{BB962C8B-B14F-4D97-AF65-F5344CB8AC3E}">
        <p14:creationId xmlns:p14="http://schemas.microsoft.com/office/powerpoint/2010/main" val="19520136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hthoek 8">
            <a:extLst>
              <a:ext uri="{FF2B5EF4-FFF2-40B4-BE49-F238E27FC236}">
                <a16:creationId xmlns:a16="http://schemas.microsoft.com/office/drawing/2014/main" id="{276A26B3-1DD0-47E2-A2AB-571607A03285}"/>
              </a:ext>
            </a:extLst>
          </p:cNvPr>
          <p:cNvSpPr/>
          <p:nvPr/>
        </p:nvSpPr>
        <p:spPr>
          <a:xfrm>
            <a:off x="0" y="0"/>
            <a:ext cx="12192000" cy="1087120"/>
          </a:xfrm>
          <a:prstGeom prst="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nl-NL" sz="2400" b="0" i="0" u="none" strike="noStrike" kern="1200" cap="none" spc="0" normalizeH="0" baseline="0" noProof="0" dirty="0">
                <a:ln>
                  <a:noFill/>
                </a:ln>
                <a:solidFill>
                  <a:prstClr val="white"/>
                </a:solidFill>
                <a:effectLst/>
                <a:uLnTx/>
                <a:uFillTx/>
                <a:latin typeface="Verdana" panose="020B0604030504040204" pitchFamily="34" charset="0"/>
                <a:ea typeface="Verdana" panose="020B0604030504040204" pitchFamily="34" charset="0"/>
                <a:cs typeface="+mn-cs"/>
              </a:rPr>
              <a:t>Overzicht handreikingen &amp; hulpmiddelen </a:t>
            </a:r>
            <a:r>
              <a:rPr lang="nl-NL" sz="2400" dirty="0">
                <a:solidFill>
                  <a:prstClr val="white"/>
                </a:solidFill>
                <a:latin typeface="Verdana" panose="020B0604030504040204" pitchFamily="34" charset="0"/>
                <a:ea typeface="Verdana" panose="020B0604030504040204" pitchFamily="34" charset="0"/>
              </a:rPr>
              <a:t>Vastgoed</a:t>
            </a:r>
            <a:endParaRPr kumimoji="0" lang="nl-NL" sz="2400" b="0" i="0" u="none" strike="noStrike" kern="1200" cap="none" spc="0" normalizeH="0" baseline="0" noProof="0" dirty="0">
              <a:ln>
                <a:noFill/>
              </a:ln>
              <a:solidFill>
                <a:prstClr val="white"/>
              </a:solidFill>
              <a:effectLst/>
              <a:uLnTx/>
              <a:uFillTx/>
              <a:latin typeface="Verdana" panose="020B0604030504040204" pitchFamily="34" charset="0"/>
              <a:ea typeface="Verdana" panose="020B0604030504040204" pitchFamily="34" charset="0"/>
              <a:cs typeface="+mn-cs"/>
            </a:endParaRPr>
          </a:p>
        </p:txBody>
      </p:sp>
      <p:graphicFrame>
        <p:nvGraphicFramePr>
          <p:cNvPr id="2" name="Tabel 2">
            <a:extLst>
              <a:ext uri="{FF2B5EF4-FFF2-40B4-BE49-F238E27FC236}">
                <a16:creationId xmlns:a16="http://schemas.microsoft.com/office/drawing/2014/main" id="{3B589D36-EB2C-4D15-BB59-85E68F07D25C}"/>
              </a:ext>
            </a:extLst>
          </p:cNvPr>
          <p:cNvGraphicFramePr>
            <a:graphicFrameLocks noGrp="1"/>
          </p:cNvGraphicFramePr>
          <p:nvPr>
            <p:extLst>
              <p:ext uri="{D42A27DB-BD31-4B8C-83A1-F6EECF244321}">
                <p14:modId xmlns:p14="http://schemas.microsoft.com/office/powerpoint/2010/main" val="2075000485"/>
              </p:ext>
            </p:extLst>
          </p:nvPr>
        </p:nvGraphicFramePr>
        <p:xfrm>
          <a:off x="0" y="877722"/>
          <a:ext cx="12179642" cy="5900268"/>
        </p:xfrm>
        <a:graphic>
          <a:graphicData uri="http://schemas.openxmlformats.org/drawingml/2006/table">
            <a:tbl>
              <a:tblPr firstRow="1" bandRow="1">
                <a:tableStyleId>{5C22544A-7EE6-4342-B048-85BDC9FD1C3A}</a:tableStyleId>
              </a:tblPr>
              <a:tblGrid>
                <a:gridCol w="2578442">
                  <a:extLst>
                    <a:ext uri="{9D8B030D-6E8A-4147-A177-3AD203B41FA5}">
                      <a16:colId xmlns:a16="http://schemas.microsoft.com/office/drawing/2014/main" val="1624901900"/>
                    </a:ext>
                  </a:extLst>
                </a:gridCol>
                <a:gridCol w="4867275">
                  <a:extLst>
                    <a:ext uri="{9D8B030D-6E8A-4147-A177-3AD203B41FA5}">
                      <a16:colId xmlns:a16="http://schemas.microsoft.com/office/drawing/2014/main" val="3286041519"/>
                    </a:ext>
                  </a:extLst>
                </a:gridCol>
                <a:gridCol w="4733925">
                  <a:extLst>
                    <a:ext uri="{9D8B030D-6E8A-4147-A177-3AD203B41FA5}">
                      <a16:colId xmlns:a16="http://schemas.microsoft.com/office/drawing/2014/main" val="4042243906"/>
                    </a:ext>
                  </a:extLst>
                </a:gridCol>
              </a:tblGrid>
              <a:tr h="322428">
                <a:tc>
                  <a:txBody>
                    <a:bodyPr/>
                    <a:lstStyle/>
                    <a:p>
                      <a:r>
                        <a:rPr lang="nl-NL" sz="1200" dirty="0">
                          <a:latin typeface="Verdana" panose="020B0604030504040204" pitchFamily="34" charset="0"/>
                          <a:ea typeface="Verdana" panose="020B0604030504040204" pitchFamily="34" charset="0"/>
                        </a:rPr>
                        <a:t>Onderwerp Vastgoed </a:t>
                      </a:r>
                    </a:p>
                  </a:txBody>
                  <a:tcPr/>
                </a:tc>
                <a:tc>
                  <a:txBody>
                    <a:bodyPr/>
                    <a:lstStyle/>
                    <a:p>
                      <a:r>
                        <a:rPr lang="nl-NL" sz="1200" dirty="0">
                          <a:latin typeface="Verdana" panose="020B0604030504040204" pitchFamily="34" charset="0"/>
                          <a:ea typeface="Verdana" panose="020B0604030504040204" pitchFamily="34" charset="0"/>
                        </a:rPr>
                        <a:t>Toelichting </a:t>
                      </a:r>
                    </a:p>
                  </a:txBody>
                  <a:tcPr/>
                </a:tc>
                <a:tc>
                  <a:txBody>
                    <a:bodyPr/>
                    <a:lstStyle/>
                    <a:p>
                      <a:r>
                        <a:rPr lang="nl-NL" sz="1200" dirty="0">
                          <a:latin typeface="Verdana" panose="020B0604030504040204" pitchFamily="34" charset="0"/>
                          <a:ea typeface="Verdana" panose="020B0604030504040204" pitchFamily="34" charset="0"/>
                        </a:rPr>
                        <a:t>Link</a:t>
                      </a:r>
                    </a:p>
                  </a:txBody>
                  <a:tcPr/>
                </a:tc>
                <a:extLst>
                  <a:ext uri="{0D108BD9-81ED-4DB2-BD59-A6C34878D82A}">
                    <a16:rowId xmlns:a16="http://schemas.microsoft.com/office/drawing/2014/main" val="2378114857"/>
                  </a:ext>
                </a:extLst>
              </a:tr>
              <a:tr h="564363">
                <a:tc>
                  <a:txBody>
                    <a:bodyPr/>
                    <a:lstStyle/>
                    <a:p>
                      <a:r>
                        <a:rPr kumimoji="0" lang="nl-NL" sz="1200" b="0" i="0" u="none" strike="noStrike" kern="120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cs typeface="+mn-cs"/>
                          <a:sym typeface="Wingdings" panose="05000000000000000000" pitchFamily="2" charset="2"/>
                        </a:rPr>
                        <a:t>Handreiking inkopen met de milieuprestatie gebouwen (MPG)</a:t>
                      </a:r>
                      <a:r>
                        <a:rPr lang="nl-NL" sz="1200" dirty="0">
                          <a:solidFill>
                            <a:prstClr val="black"/>
                          </a:solidFill>
                          <a:latin typeface="Verdana" panose="020B0604030504040204" pitchFamily="34" charset="0"/>
                          <a:ea typeface="Verdana" panose="020B0604030504040204" pitchFamily="34" charset="0"/>
                          <a:sym typeface="Wingdings" panose="05000000000000000000" pitchFamily="2" charset="2"/>
                          <a:hlinkClick r:id="rId3"/>
                        </a:rPr>
                        <a:t> </a:t>
                      </a:r>
                      <a:endParaRPr lang="nl-NL" sz="1200" dirty="0">
                        <a:latin typeface="Verdana" panose="020B0604030504040204" pitchFamily="34" charset="0"/>
                        <a:ea typeface="Verdana" panose="020B0604030504040204" pitchFamily="34"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1200" b="0" i="0" u="none" strike="noStrike" kern="120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cs typeface="+mn-cs"/>
                          <a:sym typeface="Wingdings" panose="05000000000000000000" pitchFamily="2" charset="2"/>
                        </a:rPr>
                        <a:t>Deze handreiking Inkopen met de milieuprestatie gebouwen (MPG) van de nationale Milieudatabase is een praktisch hulpmiddel om de milieuprestatie van gebouwen (MPG) mee te nemen in een aanbestedingsprocedure voor nieuwbouw of renovatie van burgerlijke en utiliteitsbouw (B&amp;U).</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l-NL" sz="1200" dirty="0">
                          <a:solidFill>
                            <a:prstClr val="black"/>
                          </a:solidFill>
                          <a:latin typeface="Verdana" panose="020B0604030504040204" pitchFamily="34" charset="0"/>
                          <a:ea typeface="Verdana" panose="020B0604030504040204" pitchFamily="34" charset="0"/>
                          <a:sym typeface="Wingdings" panose="05000000000000000000" pitchFamily="2" charset="2"/>
                          <a:hlinkClick r:id="rId3"/>
                        </a:rPr>
                        <a:t>https://www.pianoo.nl/nl/handreiking-inkopen-met-de-milieuprestatie-gebouwen-mpg</a:t>
                      </a:r>
                      <a:r>
                        <a:rPr lang="nl-NL" sz="1200" dirty="0">
                          <a:solidFill>
                            <a:prstClr val="black"/>
                          </a:solidFill>
                          <a:latin typeface="Verdana" panose="020B0604030504040204" pitchFamily="34" charset="0"/>
                          <a:ea typeface="Verdana" panose="020B0604030504040204" pitchFamily="34" charset="0"/>
                          <a:sym typeface="Wingdings" panose="05000000000000000000" pitchFamily="2" charset="2"/>
                        </a:rPr>
                        <a:t> </a:t>
                      </a:r>
                      <a:endParaRPr kumimoji="0" lang="nl-NL" sz="1200" b="0" i="0" u="none" strike="noStrike" kern="120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cs typeface="+mn-cs"/>
                        <a:sym typeface="Wingdings" panose="05000000000000000000" pitchFamily="2" charset="2"/>
                      </a:endParaRPr>
                    </a:p>
                  </a:txBody>
                  <a:tcPr/>
                </a:tc>
                <a:extLst>
                  <a:ext uri="{0D108BD9-81ED-4DB2-BD59-A6C34878D82A}">
                    <a16:rowId xmlns:a16="http://schemas.microsoft.com/office/drawing/2014/main" val="3441768415"/>
                  </a:ext>
                </a:extLst>
              </a:tr>
              <a:tr h="564363">
                <a:tc>
                  <a:txBody>
                    <a:bodyPr/>
                    <a:lstStyle/>
                    <a:p>
                      <a:r>
                        <a:rPr lang="nl-NL" sz="1200" dirty="0">
                          <a:latin typeface="Verdana" panose="020B0604030504040204" pitchFamily="34" charset="0"/>
                          <a:ea typeface="Verdana" panose="020B0604030504040204" pitchFamily="34" charset="0"/>
                        </a:rPr>
                        <a:t>Leidraad verduurzamen gemeentelijk vastgoed </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l-NL" sz="1200" dirty="0">
                          <a:latin typeface="Verdana" panose="020B0604030504040204" pitchFamily="34" charset="0"/>
                          <a:ea typeface="Verdana" panose="020B0604030504040204" pitchFamily="34" charset="0"/>
                        </a:rPr>
                        <a:t>Deze leidraad bevat een stappenplan (aanpak/werkwijze) met praktijkvoorbeelden, bedoeld om gemeenten te ondersteunen bij het verduurzamen van de bestaande</a:t>
                      </a:r>
                    </a:p>
                    <a:p>
                      <a:pPr marL="0" marR="0" lvl="0" indent="0" algn="l" defTabSz="914400" rtl="0" eaLnBrk="1" fontAlgn="auto" latinLnBrk="0" hangingPunct="1">
                        <a:lnSpc>
                          <a:spcPct val="100000"/>
                        </a:lnSpc>
                        <a:spcBef>
                          <a:spcPts val="0"/>
                        </a:spcBef>
                        <a:spcAft>
                          <a:spcPts val="0"/>
                        </a:spcAft>
                        <a:buClrTx/>
                        <a:buSzTx/>
                        <a:buFontTx/>
                        <a:buNone/>
                        <a:tabLst/>
                        <a:defRPr/>
                      </a:pPr>
                      <a:r>
                        <a:rPr lang="nl-NL" sz="1200" dirty="0">
                          <a:latin typeface="Verdana" panose="020B0604030504040204" pitchFamily="34" charset="0"/>
                          <a:ea typeface="Verdana" panose="020B0604030504040204" pitchFamily="34" charset="0"/>
                        </a:rPr>
                        <a:t>gemeentelijke vastgoedportefeuille. Onderdeel van het stappenplan is het opstellen van een routekaart voor de verduurzaming van de gemeentelijke vastgoedportefeuille. </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l-NL" sz="1200" dirty="0">
                          <a:latin typeface="Verdana" panose="020B0604030504040204" pitchFamily="34" charset="0"/>
                          <a:ea typeface="Verdana" panose="020B0604030504040204" pitchFamily="34" charset="0"/>
                          <a:hlinkClick r:id="rId4"/>
                        </a:rPr>
                        <a:t>https://www.rvo.nl/sites/default/files/2020/11/DEF_1025%20Leidraad%20Duurzaam%20gem.%20Vastgoed_7.pdf</a:t>
                      </a:r>
                      <a:r>
                        <a:rPr lang="nl-NL" sz="1200" dirty="0">
                          <a:latin typeface="Verdana" panose="020B0604030504040204" pitchFamily="34" charset="0"/>
                          <a:ea typeface="Verdana" panose="020B0604030504040204" pitchFamily="34" charset="0"/>
                        </a:rPr>
                        <a:t> </a:t>
                      </a:r>
                    </a:p>
                  </a:txBody>
                  <a:tcPr/>
                </a:tc>
                <a:extLst>
                  <a:ext uri="{0D108BD9-81ED-4DB2-BD59-A6C34878D82A}">
                    <a16:rowId xmlns:a16="http://schemas.microsoft.com/office/drawing/2014/main" val="2154968186"/>
                  </a:ext>
                </a:extLst>
              </a:tr>
              <a:tr h="5643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l-NL" sz="1200" dirty="0">
                          <a:latin typeface="Verdana" panose="020B0604030504040204" pitchFamily="34" charset="0"/>
                          <a:ea typeface="Verdana" panose="020B0604030504040204" pitchFamily="34" charset="0"/>
                        </a:rPr>
                        <a:t>Circulaire bouw catalogus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l-NL" sz="1200" dirty="0">
                          <a:latin typeface="Verdana" panose="020B0604030504040204" pitchFamily="34" charset="0"/>
                          <a:ea typeface="Verdana" panose="020B0604030504040204" pitchFamily="34" charset="0"/>
                        </a:rPr>
                        <a:t>Deze online bouwcatalogus bevat inspirerende voorbeelden van circulaire producten en diensten waarmee aan de slag kan worden gegaan in de bouwpraktijk. Om toe te gaan naar een circulaire economie, is het namelijk hoog tijd om woorden om te zetten naar daden. De resultaten van vele leveranciers zijn hier als inspiratie te vinden.</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l-NL" sz="1200" dirty="0">
                          <a:latin typeface="Verdana" panose="020B0604030504040204" pitchFamily="34" charset="0"/>
                          <a:ea typeface="Verdana" panose="020B0604030504040204" pitchFamily="34" charset="0"/>
                          <a:hlinkClick r:id="rId5"/>
                        </a:rPr>
                        <a:t>https://decirculairebouwcatalogus.nl/</a:t>
                      </a:r>
                      <a:r>
                        <a:rPr lang="nl-NL" sz="1200" dirty="0">
                          <a:latin typeface="Verdana" panose="020B0604030504040204" pitchFamily="34" charset="0"/>
                          <a:ea typeface="Verdana" panose="020B0604030504040204" pitchFamily="34" charset="0"/>
                        </a:rPr>
                        <a:t> </a:t>
                      </a:r>
                    </a:p>
                    <a:p>
                      <a:pPr marL="0" marR="0" lvl="0" indent="0" algn="l" defTabSz="914400" rtl="0" eaLnBrk="1" fontAlgn="auto" latinLnBrk="0" hangingPunct="1">
                        <a:lnSpc>
                          <a:spcPct val="100000"/>
                        </a:lnSpc>
                        <a:spcBef>
                          <a:spcPts val="0"/>
                        </a:spcBef>
                        <a:spcAft>
                          <a:spcPts val="0"/>
                        </a:spcAft>
                        <a:buClrTx/>
                        <a:buSzTx/>
                        <a:buFontTx/>
                        <a:buNone/>
                        <a:tabLst/>
                        <a:defRPr/>
                      </a:pPr>
                      <a:endParaRPr lang="nl-NL" sz="1200" dirty="0">
                        <a:latin typeface="Verdana" panose="020B0604030504040204" pitchFamily="34" charset="0"/>
                        <a:ea typeface="Verdana" panose="020B0604030504040204" pitchFamily="34" charset="0"/>
                      </a:endParaRPr>
                    </a:p>
                  </a:txBody>
                  <a:tcPr/>
                </a:tc>
                <a:extLst>
                  <a:ext uri="{0D108BD9-81ED-4DB2-BD59-A6C34878D82A}">
                    <a16:rowId xmlns:a16="http://schemas.microsoft.com/office/drawing/2014/main" val="1757221280"/>
                  </a:ext>
                </a:extLst>
              </a:tr>
              <a:tr h="5643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l-NL" sz="1200" dirty="0">
                          <a:latin typeface="Verdana" panose="020B0604030504040204" pitchFamily="34" charset="0"/>
                          <a:ea typeface="Verdana" panose="020B0604030504040204" pitchFamily="34" charset="0"/>
                        </a:rPr>
                        <a:t>Circulair inkopen in 8 stappen, handreiking burgerlijke &amp; utiliteitsbouw</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l-NL" sz="1200" dirty="0">
                          <a:latin typeface="Verdana" panose="020B0604030504040204" pitchFamily="34" charset="0"/>
                          <a:ea typeface="Verdana" panose="020B0604030504040204" pitchFamily="34" charset="0"/>
                        </a:rPr>
                        <a:t>Deze publicatie bevat een uiteenlopende mix van</a:t>
                      </a:r>
                    </a:p>
                    <a:p>
                      <a:pPr marL="0" marR="0" lvl="0" indent="0" algn="l" defTabSz="914400" rtl="0" eaLnBrk="1" fontAlgn="auto" latinLnBrk="0" hangingPunct="1">
                        <a:lnSpc>
                          <a:spcPct val="100000"/>
                        </a:lnSpc>
                        <a:spcBef>
                          <a:spcPts val="0"/>
                        </a:spcBef>
                        <a:spcAft>
                          <a:spcPts val="0"/>
                        </a:spcAft>
                        <a:buClrTx/>
                        <a:buSzTx/>
                        <a:buFontTx/>
                        <a:buNone/>
                        <a:tabLst/>
                        <a:defRPr/>
                      </a:pPr>
                      <a:r>
                        <a:rPr lang="nl-NL" sz="1200" dirty="0">
                          <a:latin typeface="Verdana" panose="020B0604030504040204" pitchFamily="34" charset="0"/>
                          <a:ea typeface="Verdana" panose="020B0604030504040204" pitchFamily="34" charset="0"/>
                        </a:rPr>
                        <a:t>mooie voorbeelden: woningbouw en utiliteitsbouw, nieuwbouw en renovatie, publiek en commercieel, grote en kleine opdrachtgevers, en grote en kleine projecten. Per stap illustreren deze cases hoe circulair inkopen nu al in de praktijk wordt gebracht.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l-NL" sz="1200" dirty="0">
                          <a:latin typeface="Verdana" panose="020B0604030504040204" pitchFamily="34" charset="0"/>
                          <a:ea typeface="Verdana" panose="020B0604030504040204" pitchFamily="34" charset="0"/>
                          <a:hlinkClick r:id="rId6"/>
                        </a:rPr>
                        <a:t>https://www.cirkelregio-utrecht.nl/wp-content/uploads/2021/05/Circulair-inkopen-voor-de-Burgelijke-en-Utiliteitsbouw_Copper8_okt2020.pdf</a:t>
                      </a:r>
                      <a:endParaRPr lang="nl-NL" sz="1200" dirty="0">
                        <a:latin typeface="Verdana" panose="020B0604030504040204" pitchFamily="34" charset="0"/>
                        <a:ea typeface="Verdana" panose="020B0604030504040204" pitchFamily="34" charset="0"/>
                      </a:endParaRPr>
                    </a:p>
                  </a:txBody>
                  <a:tcPr/>
                </a:tc>
                <a:extLst>
                  <a:ext uri="{0D108BD9-81ED-4DB2-BD59-A6C34878D82A}">
                    <a16:rowId xmlns:a16="http://schemas.microsoft.com/office/drawing/2014/main" val="3515274725"/>
                  </a:ext>
                </a:extLst>
              </a:tr>
              <a:tr h="5643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l-NL" sz="1200" dirty="0">
                          <a:latin typeface="Verdana" panose="020B0604030504040204" pitchFamily="34" charset="0"/>
                          <a:ea typeface="Verdana" panose="020B0604030504040204" pitchFamily="34" charset="0"/>
                        </a:rPr>
                        <a:t>Het nieuwe normaal 0.2</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l-NL" sz="1200" dirty="0" err="1">
                          <a:latin typeface="Verdana" panose="020B0604030504040204" pitchFamily="34" charset="0"/>
                          <a:ea typeface="Verdana" panose="020B0604030504040204" pitchFamily="34" charset="0"/>
                        </a:rPr>
                        <a:t>Toolbox</a:t>
                      </a:r>
                      <a:r>
                        <a:rPr lang="nl-NL" sz="1200" dirty="0">
                          <a:latin typeface="Verdana" panose="020B0604030504040204" pitchFamily="34" charset="0"/>
                          <a:ea typeface="Verdana" panose="020B0604030504040204" pitchFamily="34" charset="0"/>
                        </a:rPr>
                        <a:t> met prestatie indicatoren circulair bouwen en renoveren, ontwikkeld door Cirkelstad vanuit het programma Samen Versnellen met een brede groep belanghebbenden uit de bouw. </a:t>
                      </a:r>
                    </a:p>
                  </a:txBody>
                  <a:tcPr/>
                </a:tc>
                <a:tc>
                  <a:txBody>
                    <a:bodyPr/>
                    <a:lstStyle/>
                    <a:p>
                      <a:r>
                        <a:rPr lang="nl-NL" sz="1200" dirty="0">
                          <a:latin typeface="Verdana" panose="020B0604030504040204" pitchFamily="34" charset="0"/>
                          <a:ea typeface="Verdana" panose="020B0604030504040204" pitchFamily="34" charset="0"/>
                          <a:hlinkClick r:id="rId7"/>
                        </a:rPr>
                        <a:t>https://www.cirkelstad.nl/wp3/wp-content/uploads/2021/11/Het-Nieuwe-Normaal-0.2.pdf</a:t>
                      </a:r>
                      <a:r>
                        <a:rPr lang="nl-NL" sz="1200" dirty="0">
                          <a:latin typeface="Verdana" panose="020B0604030504040204" pitchFamily="34" charset="0"/>
                          <a:ea typeface="Verdana" panose="020B0604030504040204" pitchFamily="34" charset="0"/>
                        </a:rPr>
                        <a:t>  en </a:t>
                      </a:r>
                      <a:r>
                        <a:rPr lang="nl-NL" sz="1200" dirty="0">
                          <a:latin typeface="Verdana" panose="020B0604030504040204" pitchFamily="34" charset="0"/>
                          <a:ea typeface="Verdana" panose="020B0604030504040204" pitchFamily="34" charset="0"/>
                          <a:hlinkClick r:id="rId8"/>
                        </a:rPr>
                        <a:t>https://www.cirkelstad.nl/wp3/wp-content/uploads/2021/09/Toolbox-Het-Nieuwe-Normaal-voor-circulair-bouwen-0.2.pdf</a:t>
                      </a:r>
                      <a:r>
                        <a:rPr lang="nl-NL" sz="1200" dirty="0">
                          <a:latin typeface="Verdana" panose="020B0604030504040204" pitchFamily="34" charset="0"/>
                          <a:ea typeface="Verdana" panose="020B0604030504040204" pitchFamily="34" charset="0"/>
                        </a:rPr>
                        <a:t> </a:t>
                      </a:r>
                    </a:p>
                  </a:txBody>
                  <a:tcPr/>
                </a:tc>
                <a:extLst>
                  <a:ext uri="{0D108BD9-81ED-4DB2-BD59-A6C34878D82A}">
                    <a16:rowId xmlns:a16="http://schemas.microsoft.com/office/drawing/2014/main" val="3300663620"/>
                  </a:ext>
                </a:extLst>
              </a:tr>
            </a:tbl>
          </a:graphicData>
        </a:graphic>
      </p:graphicFrame>
    </p:spTree>
    <p:extLst>
      <p:ext uri="{BB962C8B-B14F-4D97-AF65-F5344CB8AC3E}">
        <p14:creationId xmlns:p14="http://schemas.microsoft.com/office/powerpoint/2010/main" val="23857502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hthoek 8">
            <a:extLst>
              <a:ext uri="{FF2B5EF4-FFF2-40B4-BE49-F238E27FC236}">
                <a16:creationId xmlns:a16="http://schemas.microsoft.com/office/drawing/2014/main" id="{276A26B3-1DD0-47E2-A2AB-571607A03285}"/>
              </a:ext>
            </a:extLst>
          </p:cNvPr>
          <p:cNvSpPr/>
          <p:nvPr/>
        </p:nvSpPr>
        <p:spPr>
          <a:xfrm>
            <a:off x="0" y="0"/>
            <a:ext cx="12192000" cy="1087120"/>
          </a:xfrm>
          <a:prstGeom prst="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nl-NL" sz="3200" b="0" i="0" u="none" strike="noStrike" kern="1200" cap="none" spc="0" normalizeH="0" baseline="0" noProof="0" dirty="0">
                <a:ln>
                  <a:noFill/>
                </a:ln>
                <a:solidFill>
                  <a:prstClr val="white"/>
                </a:solidFill>
                <a:effectLst/>
                <a:uLnTx/>
                <a:uFillTx/>
                <a:latin typeface="Verdana" panose="020B0604030504040204" pitchFamily="34" charset="0"/>
                <a:ea typeface="Verdana" panose="020B0604030504040204" pitchFamily="34" charset="0"/>
                <a:cs typeface="+mn-cs"/>
              </a:rPr>
              <a:t>Overzicht handreikingen &amp; hulpmiddelen facilitair</a:t>
            </a:r>
          </a:p>
        </p:txBody>
      </p:sp>
      <p:graphicFrame>
        <p:nvGraphicFramePr>
          <p:cNvPr id="2" name="Tabel 2">
            <a:extLst>
              <a:ext uri="{FF2B5EF4-FFF2-40B4-BE49-F238E27FC236}">
                <a16:creationId xmlns:a16="http://schemas.microsoft.com/office/drawing/2014/main" id="{3B589D36-EB2C-4D15-BB59-85E68F07D25C}"/>
              </a:ext>
            </a:extLst>
          </p:cNvPr>
          <p:cNvGraphicFramePr>
            <a:graphicFrameLocks noGrp="1"/>
          </p:cNvGraphicFramePr>
          <p:nvPr>
            <p:extLst>
              <p:ext uri="{D42A27DB-BD31-4B8C-83A1-F6EECF244321}">
                <p14:modId xmlns:p14="http://schemas.microsoft.com/office/powerpoint/2010/main" val="921331030"/>
              </p:ext>
            </p:extLst>
          </p:nvPr>
        </p:nvGraphicFramePr>
        <p:xfrm>
          <a:off x="12358" y="1276350"/>
          <a:ext cx="12179642" cy="3341370"/>
        </p:xfrm>
        <a:graphic>
          <a:graphicData uri="http://schemas.openxmlformats.org/drawingml/2006/table">
            <a:tbl>
              <a:tblPr firstRow="1" bandRow="1">
                <a:tableStyleId>{5C22544A-7EE6-4342-B048-85BDC9FD1C3A}</a:tableStyleId>
              </a:tblPr>
              <a:tblGrid>
                <a:gridCol w="2559392">
                  <a:extLst>
                    <a:ext uri="{9D8B030D-6E8A-4147-A177-3AD203B41FA5}">
                      <a16:colId xmlns:a16="http://schemas.microsoft.com/office/drawing/2014/main" val="1624901900"/>
                    </a:ext>
                  </a:extLst>
                </a:gridCol>
                <a:gridCol w="4600575">
                  <a:extLst>
                    <a:ext uri="{9D8B030D-6E8A-4147-A177-3AD203B41FA5}">
                      <a16:colId xmlns:a16="http://schemas.microsoft.com/office/drawing/2014/main" val="3286041519"/>
                    </a:ext>
                  </a:extLst>
                </a:gridCol>
                <a:gridCol w="5019675">
                  <a:extLst>
                    <a:ext uri="{9D8B030D-6E8A-4147-A177-3AD203B41FA5}">
                      <a16:colId xmlns:a16="http://schemas.microsoft.com/office/drawing/2014/main" val="4042243906"/>
                    </a:ext>
                  </a:extLst>
                </a:gridCol>
              </a:tblGrid>
              <a:tr h="323850">
                <a:tc>
                  <a:txBody>
                    <a:bodyPr/>
                    <a:lstStyle/>
                    <a:p>
                      <a:r>
                        <a:rPr lang="nl-NL" sz="1200" dirty="0">
                          <a:latin typeface="Verdana" panose="020B0604030504040204" pitchFamily="34" charset="0"/>
                          <a:ea typeface="Verdana" panose="020B0604030504040204" pitchFamily="34" charset="0"/>
                        </a:rPr>
                        <a:t>Onderwerp facilitair </a:t>
                      </a:r>
                    </a:p>
                  </a:txBody>
                  <a:tcPr/>
                </a:tc>
                <a:tc>
                  <a:txBody>
                    <a:bodyPr/>
                    <a:lstStyle/>
                    <a:p>
                      <a:r>
                        <a:rPr lang="nl-NL" sz="1200" dirty="0">
                          <a:latin typeface="Verdana" panose="020B0604030504040204" pitchFamily="34" charset="0"/>
                          <a:ea typeface="Verdana" panose="020B0604030504040204" pitchFamily="34" charset="0"/>
                        </a:rPr>
                        <a:t>Toelichting </a:t>
                      </a:r>
                    </a:p>
                  </a:txBody>
                  <a:tcPr/>
                </a:tc>
                <a:tc>
                  <a:txBody>
                    <a:bodyPr/>
                    <a:lstStyle/>
                    <a:p>
                      <a:r>
                        <a:rPr lang="nl-NL" sz="1200" dirty="0">
                          <a:latin typeface="Verdana" panose="020B0604030504040204" pitchFamily="34" charset="0"/>
                          <a:ea typeface="Verdana" panose="020B0604030504040204" pitchFamily="34" charset="0"/>
                        </a:rPr>
                        <a:t>Link</a:t>
                      </a:r>
                    </a:p>
                  </a:txBody>
                  <a:tcPr/>
                </a:tc>
                <a:extLst>
                  <a:ext uri="{0D108BD9-81ED-4DB2-BD59-A6C34878D82A}">
                    <a16:rowId xmlns:a16="http://schemas.microsoft.com/office/drawing/2014/main" val="2378114857"/>
                  </a:ext>
                </a:extLst>
              </a:tr>
              <a:tr h="5643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l-NL" sz="1200" dirty="0">
                          <a:latin typeface="Verdana" panose="020B0604030504040204" pitchFamily="34" charset="0"/>
                          <a:ea typeface="Verdana" panose="020B0604030504040204" pitchFamily="34" charset="0"/>
                        </a:rPr>
                        <a:t>MRA leidraad catering</a:t>
                      </a:r>
                    </a:p>
                    <a:p>
                      <a:endParaRPr lang="nl-NL" sz="1200" dirty="0">
                        <a:latin typeface="Verdana" panose="020B0604030504040204" pitchFamily="34" charset="0"/>
                        <a:ea typeface="Verdana" panose="020B0604030504040204" pitchFamily="34"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1200" b="0" i="0" u="none" strike="noStrike" kern="120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cs typeface="+mn-cs"/>
                          <a:sym typeface="Wingdings" panose="05000000000000000000" pitchFamily="2" charset="2"/>
                        </a:rPr>
                        <a:t>Het doel van dit document is inzicht verkrijgen in huidige eisen, criteria en geschikte aanbestedingsvormen ten aanzien van het klimaatneutraal en circulair inkopen van</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1200" b="0" i="0" u="none" strike="noStrike" kern="120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cs typeface="+mn-cs"/>
                          <a:sym typeface="Wingdings" panose="05000000000000000000" pitchFamily="2" charset="2"/>
                        </a:rPr>
                        <a:t>catering, en handelingsperspectief bieden in het</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1200" b="0" i="0" u="none" strike="noStrike" kern="120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cs typeface="+mn-cs"/>
                          <a:sym typeface="Wingdings" panose="05000000000000000000" pitchFamily="2" charset="2"/>
                        </a:rPr>
                        <a:t>klimaatneutraal en circulair inkopen van catering</a:t>
                      </a:r>
                    </a:p>
                  </a:txBody>
                  <a:tcPr/>
                </a:tc>
                <a:tc>
                  <a:txBody>
                    <a:bodyPr/>
                    <a:lstStyle/>
                    <a:p>
                      <a:r>
                        <a:rPr lang="nl-NL" sz="1200" dirty="0">
                          <a:latin typeface="Verdana" panose="020B0604030504040204" pitchFamily="34" charset="0"/>
                          <a:ea typeface="Verdana" panose="020B0604030504040204" pitchFamily="34" charset="0"/>
                          <a:hlinkClick r:id="rId3"/>
                        </a:rPr>
                        <a:t>https://mk0mraduurzaamnh901f.kinstacdn.com/wp-content/uploads/2020/10/Leidraad-catering.pdf</a:t>
                      </a:r>
                      <a:r>
                        <a:rPr lang="nl-NL" sz="1200" dirty="0">
                          <a:latin typeface="Verdana" panose="020B0604030504040204" pitchFamily="34" charset="0"/>
                          <a:ea typeface="Verdana" panose="020B0604030504040204" pitchFamily="34" charset="0"/>
                        </a:rPr>
                        <a:t> </a:t>
                      </a:r>
                    </a:p>
                  </a:txBody>
                  <a:tcPr/>
                </a:tc>
                <a:extLst>
                  <a:ext uri="{0D108BD9-81ED-4DB2-BD59-A6C34878D82A}">
                    <a16:rowId xmlns:a16="http://schemas.microsoft.com/office/drawing/2014/main" val="3441768415"/>
                  </a:ext>
                </a:extLst>
              </a:tr>
              <a:tr h="5643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l-NL" sz="1200" dirty="0">
                          <a:latin typeface="Verdana" panose="020B0604030504040204" pitchFamily="34" charset="0"/>
                          <a:ea typeface="Verdana" panose="020B0604030504040204" pitchFamily="34" charset="0"/>
                        </a:rPr>
                        <a:t>MRA leidraad kantoorinrichting</a:t>
                      </a:r>
                    </a:p>
                    <a:p>
                      <a:endParaRPr lang="nl-NL" sz="1200" dirty="0">
                        <a:latin typeface="Verdana" panose="020B0604030504040204" pitchFamily="34" charset="0"/>
                        <a:ea typeface="Verdana" panose="020B0604030504040204" pitchFamily="34"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l-NL" sz="1200" dirty="0">
                          <a:latin typeface="Verdana" panose="020B0604030504040204" pitchFamily="34" charset="0"/>
                          <a:ea typeface="Verdana" panose="020B0604030504040204" pitchFamily="34" charset="0"/>
                        </a:rPr>
                        <a:t>Het doel van dit document is inzicht verkrijgen in huidige eisen en criteria ten aanzien van het klimaatneutraal en circulair inkopen van kantoorinrichting, en handelingsperspectief bieden in het klimaatneutraal en circulair inkopen van kantoorinrichting.</a:t>
                      </a:r>
                    </a:p>
                  </a:txBody>
                  <a:tcPr/>
                </a:tc>
                <a:tc>
                  <a:txBody>
                    <a:bodyPr/>
                    <a:lstStyle/>
                    <a:p>
                      <a:r>
                        <a:rPr lang="nl-NL" sz="1200" dirty="0">
                          <a:latin typeface="Verdana" panose="020B0604030504040204" pitchFamily="34" charset="0"/>
                          <a:ea typeface="Verdana" panose="020B0604030504040204" pitchFamily="34" charset="0"/>
                          <a:hlinkClick r:id="rId4"/>
                        </a:rPr>
                        <a:t>https://mk0mraduurzaamnh901f.kinstacdn.com/wp-content/uploads/2020/10/Leidraad-kantoorinrichting.pdf</a:t>
                      </a:r>
                      <a:r>
                        <a:rPr lang="nl-NL" sz="1200" dirty="0">
                          <a:latin typeface="Verdana" panose="020B0604030504040204" pitchFamily="34" charset="0"/>
                          <a:ea typeface="Verdana" panose="020B0604030504040204" pitchFamily="34" charset="0"/>
                        </a:rPr>
                        <a:t> </a:t>
                      </a:r>
                    </a:p>
                  </a:txBody>
                  <a:tcPr/>
                </a:tc>
                <a:extLst>
                  <a:ext uri="{0D108BD9-81ED-4DB2-BD59-A6C34878D82A}">
                    <a16:rowId xmlns:a16="http://schemas.microsoft.com/office/drawing/2014/main" val="2154968186"/>
                  </a:ext>
                </a:extLst>
              </a:tr>
              <a:tr h="5643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l-NL" sz="1200" dirty="0">
                          <a:latin typeface="Verdana" panose="020B0604030504040204" pitchFamily="34" charset="0"/>
                          <a:ea typeface="Verdana" panose="020B0604030504040204" pitchFamily="34" charset="0"/>
                        </a:rPr>
                        <a:t>MRA handreiking textiel</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l-NL" sz="1200" dirty="0">
                          <a:latin typeface="Verdana" panose="020B0604030504040204" pitchFamily="34" charset="0"/>
                          <a:ea typeface="Verdana" panose="020B0604030504040204" pitchFamily="34" charset="0"/>
                        </a:rPr>
                        <a:t>Het doel van dit document is inzicht krijgen in circulair doek voor bedrijfskleding, inzicht krijgen in circulair ontwerp van bedrijfskleding, en handelingsperspectief bieden in het klimaatneutraal en circulair inkopen van kleding en textiel</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l-NL" sz="1200" dirty="0">
                          <a:latin typeface="Verdana" panose="020B0604030504040204" pitchFamily="34" charset="0"/>
                          <a:ea typeface="Verdana" panose="020B0604030504040204" pitchFamily="34" charset="0"/>
                          <a:hlinkClick r:id="rId5"/>
                        </a:rPr>
                        <a:t>https://mk0mraduurzaamnh901f.kinstacdn.com/wp-content/uploads/2020/09/212668-MRA-Circulair-textiel-002.pdf</a:t>
                      </a:r>
                      <a:endParaRPr lang="nl-NL" sz="1200" dirty="0">
                        <a:latin typeface="Verdana" panose="020B0604030504040204" pitchFamily="34" charset="0"/>
                        <a:ea typeface="Verdana" panose="020B0604030504040204" pitchFamily="34" charset="0"/>
                      </a:endParaRPr>
                    </a:p>
                  </a:txBody>
                  <a:tcPr/>
                </a:tc>
                <a:extLst>
                  <a:ext uri="{0D108BD9-81ED-4DB2-BD59-A6C34878D82A}">
                    <a16:rowId xmlns:a16="http://schemas.microsoft.com/office/drawing/2014/main" val="1757221280"/>
                  </a:ext>
                </a:extLst>
              </a:tr>
            </a:tbl>
          </a:graphicData>
        </a:graphic>
      </p:graphicFrame>
    </p:spTree>
    <p:extLst>
      <p:ext uri="{BB962C8B-B14F-4D97-AF65-F5344CB8AC3E}">
        <p14:creationId xmlns:p14="http://schemas.microsoft.com/office/powerpoint/2010/main" val="1609623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hthoek 8">
            <a:extLst>
              <a:ext uri="{FF2B5EF4-FFF2-40B4-BE49-F238E27FC236}">
                <a16:creationId xmlns:a16="http://schemas.microsoft.com/office/drawing/2014/main" id="{276A26B3-1DD0-47E2-A2AB-571607A03285}"/>
              </a:ext>
            </a:extLst>
          </p:cNvPr>
          <p:cNvSpPr/>
          <p:nvPr/>
        </p:nvSpPr>
        <p:spPr>
          <a:xfrm>
            <a:off x="0" y="0"/>
            <a:ext cx="12192000" cy="1087120"/>
          </a:xfrm>
          <a:prstGeom prst="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nl-NL" sz="3200" b="0" i="0" u="none" strike="noStrike" kern="1200" cap="none" spc="0" normalizeH="0" baseline="0" noProof="0" dirty="0">
                <a:ln>
                  <a:noFill/>
                </a:ln>
                <a:solidFill>
                  <a:prstClr val="white"/>
                </a:solidFill>
                <a:effectLst/>
                <a:uLnTx/>
                <a:uFillTx/>
                <a:latin typeface="Verdana" panose="020B0604030504040204" pitchFamily="34" charset="0"/>
                <a:ea typeface="Verdana" panose="020B0604030504040204" pitchFamily="34" charset="0"/>
                <a:cs typeface="+mn-cs"/>
              </a:rPr>
              <a:t>Overzicht handreikingen &amp; hulpmiddelen </a:t>
            </a:r>
            <a:r>
              <a:rPr lang="nl-NL" sz="3200" dirty="0">
                <a:solidFill>
                  <a:prstClr val="white"/>
                </a:solidFill>
                <a:latin typeface="Verdana" panose="020B0604030504040204" pitchFamily="34" charset="0"/>
                <a:ea typeface="Verdana" panose="020B0604030504040204" pitchFamily="34" charset="0"/>
              </a:rPr>
              <a:t>ICT &amp; Energie</a:t>
            </a:r>
            <a:endParaRPr kumimoji="0" lang="nl-NL" sz="3200" b="0" i="0" u="none" strike="noStrike" kern="1200" cap="none" spc="0" normalizeH="0" baseline="0" noProof="0" dirty="0">
              <a:ln>
                <a:noFill/>
              </a:ln>
              <a:solidFill>
                <a:prstClr val="white"/>
              </a:solidFill>
              <a:effectLst/>
              <a:uLnTx/>
              <a:uFillTx/>
              <a:latin typeface="Verdana" panose="020B0604030504040204" pitchFamily="34" charset="0"/>
              <a:ea typeface="Verdana" panose="020B0604030504040204" pitchFamily="34" charset="0"/>
              <a:cs typeface="+mn-cs"/>
            </a:endParaRPr>
          </a:p>
        </p:txBody>
      </p:sp>
      <p:graphicFrame>
        <p:nvGraphicFramePr>
          <p:cNvPr id="2" name="Tabel 2">
            <a:extLst>
              <a:ext uri="{FF2B5EF4-FFF2-40B4-BE49-F238E27FC236}">
                <a16:creationId xmlns:a16="http://schemas.microsoft.com/office/drawing/2014/main" id="{3B589D36-EB2C-4D15-BB59-85E68F07D25C}"/>
              </a:ext>
            </a:extLst>
          </p:cNvPr>
          <p:cNvGraphicFramePr>
            <a:graphicFrameLocks noGrp="1"/>
          </p:cNvGraphicFramePr>
          <p:nvPr>
            <p:extLst>
              <p:ext uri="{D42A27DB-BD31-4B8C-83A1-F6EECF244321}">
                <p14:modId xmlns:p14="http://schemas.microsoft.com/office/powerpoint/2010/main" val="2040531706"/>
              </p:ext>
            </p:extLst>
          </p:nvPr>
        </p:nvGraphicFramePr>
        <p:xfrm>
          <a:off x="12358" y="1220470"/>
          <a:ext cx="12179642" cy="2873375"/>
        </p:xfrm>
        <a:graphic>
          <a:graphicData uri="http://schemas.openxmlformats.org/drawingml/2006/table">
            <a:tbl>
              <a:tblPr firstRow="1" bandRow="1">
                <a:tableStyleId>{5C22544A-7EE6-4342-B048-85BDC9FD1C3A}</a:tableStyleId>
              </a:tblPr>
              <a:tblGrid>
                <a:gridCol w="2635592">
                  <a:extLst>
                    <a:ext uri="{9D8B030D-6E8A-4147-A177-3AD203B41FA5}">
                      <a16:colId xmlns:a16="http://schemas.microsoft.com/office/drawing/2014/main" val="1624901900"/>
                    </a:ext>
                  </a:extLst>
                </a:gridCol>
                <a:gridCol w="4953000">
                  <a:extLst>
                    <a:ext uri="{9D8B030D-6E8A-4147-A177-3AD203B41FA5}">
                      <a16:colId xmlns:a16="http://schemas.microsoft.com/office/drawing/2014/main" val="3286041519"/>
                    </a:ext>
                  </a:extLst>
                </a:gridCol>
                <a:gridCol w="4591050">
                  <a:extLst>
                    <a:ext uri="{9D8B030D-6E8A-4147-A177-3AD203B41FA5}">
                      <a16:colId xmlns:a16="http://schemas.microsoft.com/office/drawing/2014/main" val="4042243906"/>
                    </a:ext>
                  </a:extLst>
                </a:gridCol>
              </a:tblGrid>
              <a:tr h="313055">
                <a:tc>
                  <a:txBody>
                    <a:bodyPr/>
                    <a:lstStyle/>
                    <a:p>
                      <a:r>
                        <a:rPr lang="nl-NL" sz="1200" dirty="0">
                          <a:latin typeface="Verdana" panose="020B0604030504040204" pitchFamily="34" charset="0"/>
                          <a:ea typeface="Verdana" panose="020B0604030504040204" pitchFamily="34" charset="0"/>
                        </a:rPr>
                        <a:t>Onderwerp ICT </a:t>
                      </a:r>
                    </a:p>
                  </a:txBody>
                  <a:tcPr/>
                </a:tc>
                <a:tc>
                  <a:txBody>
                    <a:bodyPr/>
                    <a:lstStyle/>
                    <a:p>
                      <a:r>
                        <a:rPr lang="nl-NL" sz="1200" dirty="0">
                          <a:latin typeface="Verdana" panose="020B0604030504040204" pitchFamily="34" charset="0"/>
                          <a:ea typeface="Verdana" panose="020B0604030504040204" pitchFamily="34" charset="0"/>
                        </a:rPr>
                        <a:t>Toelichting </a:t>
                      </a:r>
                    </a:p>
                  </a:txBody>
                  <a:tcPr/>
                </a:tc>
                <a:tc>
                  <a:txBody>
                    <a:bodyPr/>
                    <a:lstStyle/>
                    <a:p>
                      <a:r>
                        <a:rPr lang="nl-NL" sz="1200" dirty="0">
                          <a:latin typeface="Verdana" panose="020B0604030504040204" pitchFamily="34" charset="0"/>
                          <a:ea typeface="Verdana" panose="020B0604030504040204" pitchFamily="34" charset="0"/>
                        </a:rPr>
                        <a:t>Link</a:t>
                      </a:r>
                    </a:p>
                  </a:txBody>
                  <a:tcPr/>
                </a:tc>
                <a:extLst>
                  <a:ext uri="{0D108BD9-81ED-4DB2-BD59-A6C34878D82A}">
                    <a16:rowId xmlns:a16="http://schemas.microsoft.com/office/drawing/2014/main" val="2378114857"/>
                  </a:ext>
                </a:extLst>
              </a:tr>
              <a:tr h="5643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l-NL" sz="1200" dirty="0">
                          <a:latin typeface="Verdana" panose="020B0604030504040204" pitchFamily="34" charset="0"/>
                          <a:ea typeface="Verdana" panose="020B0604030504040204" pitchFamily="34" charset="0"/>
                        </a:rPr>
                        <a:t>Handreiking duurzaam inkopen </a:t>
                      </a:r>
                      <a:r>
                        <a:rPr lang="nl-NL" sz="1200" dirty="0" err="1">
                          <a:latin typeface="Verdana" panose="020B0604030504040204" pitchFamily="34" charset="0"/>
                          <a:ea typeface="Verdana" panose="020B0604030504040204" pitchFamily="34" charset="0"/>
                        </a:rPr>
                        <a:t>informatie-voorzieningen</a:t>
                      </a:r>
                      <a:endParaRPr lang="nl-NL" sz="1200" dirty="0">
                        <a:latin typeface="Verdana" panose="020B0604030504040204" pitchFamily="34" charset="0"/>
                        <a:ea typeface="Verdana" panose="020B0604030504040204" pitchFamily="34" charset="0"/>
                      </a:endParaRPr>
                    </a:p>
                    <a:p>
                      <a:endParaRPr lang="nl-NL" sz="1200" dirty="0">
                        <a:latin typeface="Verdana" panose="020B0604030504040204" pitchFamily="34" charset="0"/>
                        <a:ea typeface="Verdana" panose="020B0604030504040204" pitchFamily="34"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1200" b="0" i="0" u="none" strike="noStrike" kern="120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cs typeface="+mn-cs"/>
                          <a:sym typeface="Wingdings" panose="05000000000000000000" pitchFamily="2" charset="2"/>
                        </a:rPr>
                        <a:t>In deze handreiking wordt inzichtelijk gemaakt waar de grootste impact ligt binnen de inkooppakketten van de CIV: Hardware, Software, Data-winning, Consultancy,</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1200" b="0" i="0" u="none" strike="noStrike" kern="120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cs typeface="+mn-cs"/>
                          <a:sym typeface="Wingdings" panose="05000000000000000000" pitchFamily="2" charset="2"/>
                        </a:rPr>
                        <a:t>Field services en onderhoud. Er is hierbij gekeken naar de impactcategorieën materiaalgebruik, energiegebruik, CO2</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1200" b="0" i="0" u="none" strike="noStrike" kern="120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cs typeface="+mn-cs"/>
                          <a:sym typeface="Wingdings" panose="05000000000000000000" pitchFamily="2" charset="2"/>
                        </a:rPr>
                        <a:t>-emissies, landgebruik en toxiciteit. </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l-NL" sz="1200" dirty="0">
                          <a:latin typeface="Verdana" panose="020B0604030504040204" pitchFamily="34" charset="0"/>
                          <a:ea typeface="Verdana" panose="020B0604030504040204" pitchFamily="34" charset="0"/>
                          <a:hlinkClick r:id="rId3"/>
                        </a:rPr>
                        <a:t>https://www.copper8.com/wp-content/uploads/2020/07/Handreiking-duurzame-inkoop-informatievoorziening-20202306-lr.pdf</a:t>
                      </a:r>
                      <a:endParaRPr lang="nl-NL" sz="1200" dirty="0">
                        <a:latin typeface="Verdana" panose="020B0604030504040204" pitchFamily="34" charset="0"/>
                        <a:ea typeface="Verdana" panose="020B0604030504040204" pitchFamily="34" charset="0"/>
                      </a:endParaRPr>
                    </a:p>
                  </a:txBody>
                  <a:tcPr/>
                </a:tc>
                <a:extLst>
                  <a:ext uri="{0D108BD9-81ED-4DB2-BD59-A6C34878D82A}">
                    <a16:rowId xmlns:a16="http://schemas.microsoft.com/office/drawing/2014/main" val="3441768415"/>
                  </a:ext>
                </a:extLst>
              </a:tr>
              <a:tr h="564363">
                <a:tc>
                  <a:txBody>
                    <a:bodyPr/>
                    <a:lstStyle/>
                    <a:p>
                      <a:r>
                        <a:rPr lang="nl-NL" sz="1200" dirty="0">
                          <a:latin typeface="Verdana" panose="020B0604030504040204" pitchFamily="34" charset="0"/>
                          <a:ea typeface="Verdana" panose="020B0604030504040204" pitchFamily="34" charset="0"/>
                        </a:rPr>
                        <a:t>Handreiking duurzaam inkopen van software </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1200" b="0" i="0" u="none" strike="noStrike" kern="120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cs typeface="+mn-cs"/>
                          <a:sym typeface="Wingdings" panose="05000000000000000000" pitchFamily="2" charset="2"/>
                        </a:rPr>
                        <a:t>UBR|HIS voerde begin 2021 een marktverkenning uit naar mogelijkheden en ideeën om duurzaamheidsaspecten op te nemen in de inkoop van software. De focus van deze marktverkenning lag op hoe we software zelf duurzamer kunnen uitvragen (</a:t>
                      </a:r>
                      <a:r>
                        <a:rPr kumimoji="0" lang="nl-NL" sz="1200" b="0" i="0" u="none" strike="noStrike" kern="1200" cap="none" spc="0" normalizeH="0" baseline="0" noProof="0" dirty="0" err="1">
                          <a:ln>
                            <a:noFill/>
                          </a:ln>
                          <a:solidFill>
                            <a:prstClr val="black"/>
                          </a:solidFill>
                          <a:effectLst/>
                          <a:uLnTx/>
                          <a:uFillTx/>
                          <a:latin typeface="Verdana" panose="020B0604030504040204" pitchFamily="34" charset="0"/>
                          <a:ea typeface="Verdana" panose="020B0604030504040204" pitchFamily="34" charset="0"/>
                          <a:cs typeface="+mn-cs"/>
                          <a:sym typeface="Wingdings" panose="05000000000000000000" pitchFamily="2" charset="2"/>
                        </a:rPr>
                        <a:t>greening</a:t>
                      </a:r>
                      <a:r>
                        <a:rPr kumimoji="0" lang="nl-NL" sz="1200" b="0" i="0" u="none" strike="noStrike" kern="120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cs typeface="+mn-cs"/>
                          <a:sym typeface="Wingdings" panose="05000000000000000000" pitchFamily="2" charset="2"/>
                        </a:rPr>
                        <a:t> of IT), niet op de duurzaamheidseffecten die uit het gebruik van software voortkomen (</a:t>
                      </a:r>
                      <a:r>
                        <a:rPr kumimoji="0" lang="nl-NL" sz="1200" b="0" i="0" u="none" strike="noStrike" kern="1200" cap="none" spc="0" normalizeH="0" baseline="0" noProof="0" dirty="0" err="1">
                          <a:ln>
                            <a:noFill/>
                          </a:ln>
                          <a:solidFill>
                            <a:prstClr val="black"/>
                          </a:solidFill>
                          <a:effectLst/>
                          <a:uLnTx/>
                          <a:uFillTx/>
                          <a:latin typeface="Verdana" panose="020B0604030504040204" pitchFamily="34" charset="0"/>
                          <a:ea typeface="Verdana" panose="020B0604030504040204" pitchFamily="34" charset="0"/>
                          <a:cs typeface="+mn-cs"/>
                          <a:sym typeface="Wingdings" panose="05000000000000000000" pitchFamily="2" charset="2"/>
                        </a:rPr>
                        <a:t>greening</a:t>
                      </a:r>
                      <a:r>
                        <a:rPr kumimoji="0" lang="nl-NL" sz="1200" b="0" i="0" u="none" strike="noStrike" kern="120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cs typeface="+mn-cs"/>
                          <a:sym typeface="Wingdings" panose="05000000000000000000" pitchFamily="2" charset="2"/>
                        </a:rPr>
                        <a:t> </a:t>
                      </a:r>
                      <a:r>
                        <a:rPr kumimoji="0" lang="nl-NL" sz="1200" b="0" i="0" u="none" strike="noStrike" kern="1200" cap="none" spc="0" normalizeH="0" baseline="0" noProof="0" dirty="0" err="1">
                          <a:ln>
                            <a:noFill/>
                          </a:ln>
                          <a:solidFill>
                            <a:prstClr val="black"/>
                          </a:solidFill>
                          <a:effectLst/>
                          <a:uLnTx/>
                          <a:uFillTx/>
                          <a:latin typeface="Verdana" panose="020B0604030504040204" pitchFamily="34" charset="0"/>
                          <a:ea typeface="Verdana" panose="020B0604030504040204" pitchFamily="34" charset="0"/>
                          <a:cs typeface="+mn-cs"/>
                          <a:sym typeface="Wingdings" panose="05000000000000000000" pitchFamily="2" charset="2"/>
                        </a:rPr>
                        <a:t>by</a:t>
                      </a:r>
                      <a:r>
                        <a:rPr kumimoji="0" lang="nl-NL" sz="1200" b="0" i="0" u="none" strike="noStrike" kern="120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cs typeface="+mn-cs"/>
                          <a:sym typeface="Wingdings" panose="05000000000000000000" pitchFamily="2" charset="2"/>
                        </a:rPr>
                        <a:t> IT). </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l-NL" sz="1200" dirty="0">
                          <a:latin typeface="Verdana" panose="020B0604030504040204" pitchFamily="34" charset="0"/>
                          <a:ea typeface="Verdana" panose="020B0604030504040204" pitchFamily="34" charset="0"/>
                          <a:hlinkClick r:id="rId4"/>
                        </a:rPr>
                        <a:t>https://www.ubrijk.nl/documenten/document/2021/04/02/handreiking-duurzame-software</a:t>
                      </a:r>
                      <a:r>
                        <a:rPr lang="nl-NL" sz="1200" dirty="0">
                          <a:latin typeface="Verdana" panose="020B0604030504040204" pitchFamily="34" charset="0"/>
                          <a:ea typeface="Verdana" panose="020B0604030504040204" pitchFamily="34" charset="0"/>
                        </a:rPr>
                        <a:t> </a:t>
                      </a:r>
                    </a:p>
                  </a:txBody>
                  <a:tcPr/>
                </a:tc>
                <a:extLst>
                  <a:ext uri="{0D108BD9-81ED-4DB2-BD59-A6C34878D82A}">
                    <a16:rowId xmlns:a16="http://schemas.microsoft.com/office/drawing/2014/main" val="3054668485"/>
                  </a:ext>
                </a:extLst>
              </a:tr>
            </a:tbl>
          </a:graphicData>
        </a:graphic>
      </p:graphicFrame>
      <p:graphicFrame>
        <p:nvGraphicFramePr>
          <p:cNvPr id="4" name="Tabel 2">
            <a:extLst>
              <a:ext uri="{FF2B5EF4-FFF2-40B4-BE49-F238E27FC236}">
                <a16:creationId xmlns:a16="http://schemas.microsoft.com/office/drawing/2014/main" id="{B1BC46EA-0C74-4D1E-973B-12CCB23A4B65}"/>
              </a:ext>
            </a:extLst>
          </p:cNvPr>
          <p:cNvGraphicFramePr>
            <a:graphicFrameLocks noGrp="1"/>
          </p:cNvGraphicFramePr>
          <p:nvPr>
            <p:extLst>
              <p:ext uri="{D42A27DB-BD31-4B8C-83A1-F6EECF244321}">
                <p14:modId xmlns:p14="http://schemas.microsoft.com/office/powerpoint/2010/main" val="1742985196"/>
              </p:ext>
            </p:extLst>
          </p:nvPr>
        </p:nvGraphicFramePr>
        <p:xfrm>
          <a:off x="12358" y="4386732"/>
          <a:ext cx="12179642" cy="2189328"/>
        </p:xfrm>
        <a:graphic>
          <a:graphicData uri="http://schemas.openxmlformats.org/drawingml/2006/table">
            <a:tbl>
              <a:tblPr firstRow="1" bandRow="1">
                <a:tableStyleId>{5C22544A-7EE6-4342-B048-85BDC9FD1C3A}</a:tableStyleId>
              </a:tblPr>
              <a:tblGrid>
                <a:gridCol w="2683217">
                  <a:extLst>
                    <a:ext uri="{9D8B030D-6E8A-4147-A177-3AD203B41FA5}">
                      <a16:colId xmlns:a16="http://schemas.microsoft.com/office/drawing/2014/main" val="1624901900"/>
                    </a:ext>
                  </a:extLst>
                </a:gridCol>
                <a:gridCol w="4895850">
                  <a:extLst>
                    <a:ext uri="{9D8B030D-6E8A-4147-A177-3AD203B41FA5}">
                      <a16:colId xmlns:a16="http://schemas.microsoft.com/office/drawing/2014/main" val="3286041519"/>
                    </a:ext>
                  </a:extLst>
                </a:gridCol>
                <a:gridCol w="4600575">
                  <a:extLst>
                    <a:ext uri="{9D8B030D-6E8A-4147-A177-3AD203B41FA5}">
                      <a16:colId xmlns:a16="http://schemas.microsoft.com/office/drawing/2014/main" val="4042243906"/>
                    </a:ext>
                  </a:extLst>
                </a:gridCol>
              </a:tblGrid>
              <a:tr h="360528">
                <a:tc>
                  <a:txBody>
                    <a:bodyPr/>
                    <a:lstStyle/>
                    <a:p>
                      <a:r>
                        <a:rPr lang="nl-NL" sz="1200" dirty="0">
                          <a:latin typeface="Verdana" panose="020B0604030504040204" pitchFamily="34" charset="0"/>
                          <a:ea typeface="Verdana" panose="020B0604030504040204" pitchFamily="34" charset="0"/>
                        </a:rPr>
                        <a:t>Onderwerp Energie </a:t>
                      </a:r>
                    </a:p>
                  </a:txBody>
                  <a:tcPr/>
                </a:tc>
                <a:tc>
                  <a:txBody>
                    <a:bodyPr/>
                    <a:lstStyle/>
                    <a:p>
                      <a:r>
                        <a:rPr lang="nl-NL" sz="1200" dirty="0">
                          <a:latin typeface="Verdana" panose="020B0604030504040204" pitchFamily="34" charset="0"/>
                          <a:ea typeface="Verdana" panose="020B0604030504040204" pitchFamily="34" charset="0"/>
                        </a:rPr>
                        <a:t>Toelichting </a:t>
                      </a:r>
                    </a:p>
                  </a:txBody>
                  <a:tcPr/>
                </a:tc>
                <a:tc>
                  <a:txBody>
                    <a:bodyPr/>
                    <a:lstStyle/>
                    <a:p>
                      <a:r>
                        <a:rPr lang="nl-NL" sz="1200" dirty="0">
                          <a:latin typeface="Verdana" panose="020B0604030504040204" pitchFamily="34" charset="0"/>
                          <a:ea typeface="Verdana" panose="020B0604030504040204" pitchFamily="34" charset="0"/>
                        </a:rPr>
                        <a:t>Link</a:t>
                      </a:r>
                    </a:p>
                  </a:txBody>
                  <a:tcPr/>
                </a:tc>
                <a:extLst>
                  <a:ext uri="{0D108BD9-81ED-4DB2-BD59-A6C34878D82A}">
                    <a16:rowId xmlns:a16="http://schemas.microsoft.com/office/drawing/2014/main" val="2378114857"/>
                  </a:ext>
                </a:extLst>
              </a:tr>
              <a:tr h="564363">
                <a:tc>
                  <a:txBody>
                    <a:bodyPr/>
                    <a:lstStyle/>
                    <a:p>
                      <a:r>
                        <a:rPr lang="nl-NL" sz="1200" dirty="0" err="1">
                          <a:latin typeface="Verdana" panose="020B0604030504040204" pitchFamily="34" charset="0"/>
                          <a:ea typeface="Verdana" panose="020B0604030504040204" pitchFamily="34" charset="0"/>
                        </a:rPr>
                        <a:t>Pianoo</a:t>
                      </a:r>
                      <a:r>
                        <a:rPr lang="nl-NL" sz="1200" dirty="0">
                          <a:latin typeface="Verdana" panose="020B0604030504040204" pitchFamily="34" charset="0"/>
                          <a:ea typeface="Verdana" panose="020B0604030504040204" pitchFamily="34" charset="0"/>
                        </a:rPr>
                        <a:t> handreiking aan de slag met inkoop van duurzame energie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1200" b="0" i="0" u="none" strike="noStrike" kern="120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cs typeface="+mn-cs"/>
                          <a:sym typeface="Wingdings" panose="05000000000000000000" pitchFamily="2" charset="2"/>
                        </a:rPr>
                        <a:t>Bij het aanbesteden van duurzame energie zijn er verschillende aspecten waar u rekening mee moet houden. Hoe geeft u binnen uw uitvraag concreet invulling aan duurzame (groene) energie? Deze webpagina bevat tips </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l-NL" sz="1200" dirty="0">
                          <a:latin typeface="Verdana" panose="020B0604030504040204" pitchFamily="34" charset="0"/>
                          <a:ea typeface="Verdana" panose="020B0604030504040204" pitchFamily="34" charset="0"/>
                          <a:hlinkClick r:id="rId5"/>
                        </a:rPr>
                        <a:t>https://www.pianoo.nl/nl/sectoren/energie/aan-de-slag-met-inkoop-duurzame-energie</a:t>
                      </a:r>
                      <a:r>
                        <a:rPr lang="nl-NL" sz="1200" dirty="0">
                          <a:latin typeface="Verdana" panose="020B0604030504040204" pitchFamily="34" charset="0"/>
                          <a:ea typeface="Verdana" panose="020B0604030504040204" pitchFamily="34" charset="0"/>
                        </a:rPr>
                        <a:t> </a:t>
                      </a:r>
                    </a:p>
                  </a:txBody>
                  <a:tcPr/>
                </a:tc>
                <a:extLst>
                  <a:ext uri="{0D108BD9-81ED-4DB2-BD59-A6C34878D82A}">
                    <a16:rowId xmlns:a16="http://schemas.microsoft.com/office/drawing/2014/main" val="3441768415"/>
                  </a:ext>
                </a:extLst>
              </a:tr>
              <a:tr h="564363">
                <a:tc>
                  <a:txBody>
                    <a:bodyPr/>
                    <a:lstStyle/>
                    <a:p>
                      <a:r>
                        <a:rPr lang="nl-NL" sz="1200" dirty="0" err="1">
                          <a:latin typeface="Verdana" panose="020B0604030504040204" pitchFamily="34" charset="0"/>
                          <a:ea typeface="Verdana" panose="020B0604030504040204" pitchFamily="34" charset="0"/>
                        </a:rPr>
                        <a:t>Pianoo</a:t>
                      </a:r>
                      <a:r>
                        <a:rPr lang="nl-NL" sz="1200" dirty="0">
                          <a:latin typeface="Verdana" panose="020B0604030504040204" pitchFamily="34" charset="0"/>
                          <a:ea typeface="Verdana" panose="020B0604030504040204" pitchFamily="34" charset="0"/>
                        </a:rPr>
                        <a:t> rekentool milieueffecten energie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l-NL" sz="1200" dirty="0">
                          <a:latin typeface="Verdana" panose="020B0604030504040204" pitchFamily="34" charset="0"/>
                          <a:ea typeface="Verdana" panose="020B0604030504040204" pitchFamily="34" charset="0"/>
                        </a:rPr>
                        <a:t>Deze rekensheet is bedoeld om potentiële milieueffecten van aanbestedingen elektriciteit (tabblad 1) en gas (tabblad 2) te berekenen. Het effect wordt gemeten in termen van CO2-winst en CO2-compensatie (klimaat) en vermeden gebruik van fossiele brandstoffen (circulaire economie). (mei 2019)</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l-NL" sz="1200" dirty="0">
                          <a:latin typeface="Verdana" panose="020B0604030504040204" pitchFamily="34" charset="0"/>
                          <a:ea typeface="Verdana" panose="020B0604030504040204" pitchFamily="34" charset="0"/>
                          <a:hlinkClick r:id="rId6"/>
                        </a:rPr>
                        <a:t>https://www.pianoo.nl/nl/document/17071/rekentool-milieueffecten-energie</a:t>
                      </a:r>
                      <a:r>
                        <a:rPr lang="nl-NL" sz="1200" dirty="0">
                          <a:latin typeface="Verdana" panose="020B0604030504040204" pitchFamily="34" charset="0"/>
                          <a:ea typeface="Verdana" panose="020B0604030504040204" pitchFamily="34" charset="0"/>
                        </a:rPr>
                        <a:t> </a:t>
                      </a:r>
                    </a:p>
                  </a:txBody>
                  <a:tcPr/>
                </a:tc>
                <a:extLst>
                  <a:ext uri="{0D108BD9-81ED-4DB2-BD59-A6C34878D82A}">
                    <a16:rowId xmlns:a16="http://schemas.microsoft.com/office/drawing/2014/main" val="2154968186"/>
                  </a:ext>
                </a:extLst>
              </a:tr>
            </a:tbl>
          </a:graphicData>
        </a:graphic>
      </p:graphicFrame>
    </p:spTree>
    <p:extLst>
      <p:ext uri="{BB962C8B-B14F-4D97-AF65-F5344CB8AC3E}">
        <p14:creationId xmlns:p14="http://schemas.microsoft.com/office/powerpoint/2010/main" val="34067525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hthoek 8">
            <a:extLst>
              <a:ext uri="{FF2B5EF4-FFF2-40B4-BE49-F238E27FC236}">
                <a16:creationId xmlns:a16="http://schemas.microsoft.com/office/drawing/2014/main" id="{276A26B3-1DD0-47E2-A2AB-571607A03285}"/>
              </a:ext>
            </a:extLst>
          </p:cNvPr>
          <p:cNvSpPr/>
          <p:nvPr/>
        </p:nvSpPr>
        <p:spPr>
          <a:xfrm>
            <a:off x="0" y="0"/>
            <a:ext cx="12192000" cy="1087120"/>
          </a:xfrm>
          <a:prstGeom prst="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nl-NL" sz="3200" b="0" i="0" u="none" strike="noStrike" kern="1200" cap="none" spc="0" normalizeH="0" baseline="0" noProof="0" dirty="0">
                <a:ln>
                  <a:noFill/>
                </a:ln>
                <a:solidFill>
                  <a:prstClr val="white"/>
                </a:solidFill>
                <a:effectLst/>
                <a:uLnTx/>
                <a:uFillTx/>
                <a:latin typeface="Verdana" panose="020B0604030504040204" pitchFamily="34" charset="0"/>
                <a:ea typeface="Verdana" panose="020B0604030504040204" pitchFamily="34" charset="0"/>
                <a:cs typeface="+mn-cs"/>
              </a:rPr>
              <a:t>Overzicht handreikingen &amp; hulpmiddelen </a:t>
            </a:r>
            <a:r>
              <a:rPr lang="nl-NL" sz="3200" dirty="0">
                <a:solidFill>
                  <a:prstClr val="white"/>
                </a:solidFill>
                <a:latin typeface="Verdana" panose="020B0604030504040204" pitchFamily="34" charset="0"/>
                <a:ea typeface="Verdana" panose="020B0604030504040204" pitchFamily="34" charset="0"/>
              </a:rPr>
              <a:t>diensten</a:t>
            </a:r>
            <a:endParaRPr kumimoji="0" lang="nl-NL" sz="3200" b="0" i="0" u="none" strike="noStrike" kern="1200" cap="none" spc="0" normalizeH="0" baseline="0" noProof="0" dirty="0">
              <a:ln>
                <a:noFill/>
              </a:ln>
              <a:solidFill>
                <a:prstClr val="white"/>
              </a:solidFill>
              <a:effectLst/>
              <a:uLnTx/>
              <a:uFillTx/>
              <a:latin typeface="Verdana" panose="020B0604030504040204" pitchFamily="34" charset="0"/>
              <a:ea typeface="Verdana" panose="020B0604030504040204" pitchFamily="34" charset="0"/>
              <a:cs typeface="+mn-cs"/>
            </a:endParaRPr>
          </a:p>
        </p:txBody>
      </p:sp>
      <p:graphicFrame>
        <p:nvGraphicFramePr>
          <p:cNvPr id="2" name="Tabel 2">
            <a:extLst>
              <a:ext uri="{FF2B5EF4-FFF2-40B4-BE49-F238E27FC236}">
                <a16:creationId xmlns:a16="http://schemas.microsoft.com/office/drawing/2014/main" id="{3B589D36-EB2C-4D15-BB59-85E68F07D25C}"/>
              </a:ext>
            </a:extLst>
          </p:cNvPr>
          <p:cNvGraphicFramePr>
            <a:graphicFrameLocks noGrp="1"/>
          </p:cNvGraphicFramePr>
          <p:nvPr>
            <p:extLst>
              <p:ext uri="{D42A27DB-BD31-4B8C-83A1-F6EECF244321}">
                <p14:modId xmlns:p14="http://schemas.microsoft.com/office/powerpoint/2010/main" val="941589013"/>
              </p:ext>
            </p:extLst>
          </p:nvPr>
        </p:nvGraphicFramePr>
        <p:xfrm>
          <a:off x="12358" y="1276350"/>
          <a:ext cx="12179642" cy="1753083"/>
        </p:xfrm>
        <a:graphic>
          <a:graphicData uri="http://schemas.openxmlformats.org/drawingml/2006/table">
            <a:tbl>
              <a:tblPr firstRow="1" bandRow="1">
                <a:tableStyleId>{5C22544A-7EE6-4342-B048-85BDC9FD1C3A}</a:tableStyleId>
              </a:tblPr>
              <a:tblGrid>
                <a:gridCol w="2978492">
                  <a:extLst>
                    <a:ext uri="{9D8B030D-6E8A-4147-A177-3AD203B41FA5}">
                      <a16:colId xmlns:a16="http://schemas.microsoft.com/office/drawing/2014/main" val="1624901900"/>
                    </a:ext>
                  </a:extLst>
                </a:gridCol>
                <a:gridCol w="3971925">
                  <a:extLst>
                    <a:ext uri="{9D8B030D-6E8A-4147-A177-3AD203B41FA5}">
                      <a16:colId xmlns:a16="http://schemas.microsoft.com/office/drawing/2014/main" val="3286041519"/>
                    </a:ext>
                  </a:extLst>
                </a:gridCol>
                <a:gridCol w="5229225">
                  <a:extLst>
                    <a:ext uri="{9D8B030D-6E8A-4147-A177-3AD203B41FA5}">
                      <a16:colId xmlns:a16="http://schemas.microsoft.com/office/drawing/2014/main" val="4042243906"/>
                    </a:ext>
                  </a:extLst>
                </a:gridCol>
              </a:tblGrid>
              <a:tr h="564363">
                <a:tc>
                  <a:txBody>
                    <a:bodyPr/>
                    <a:lstStyle/>
                    <a:p>
                      <a:r>
                        <a:rPr lang="nl-NL" sz="1200" dirty="0">
                          <a:latin typeface="Verdana" panose="020B0604030504040204" pitchFamily="34" charset="0"/>
                          <a:ea typeface="Verdana" panose="020B0604030504040204" pitchFamily="34" charset="0"/>
                        </a:rPr>
                        <a:t>Onderwerp diensten </a:t>
                      </a:r>
                    </a:p>
                  </a:txBody>
                  <a:tcPr/>
                </a:tc>
                <a:tc>
                  <a:txBody>
                    <a:bodyPr/>
                    <a:lstStyle/>
                    <a:p>
                      <a:r>
                        <a:rPr lang="nl-NL" sz="1200" dirty="0">
                          <a:latin typeface="Verdana" panose="020B0604030504040204" pitchFamily="34" charset="0"/>
                          <a:ea typeface="Verdana" panose="020B0604030504040204" pitchFamily="34" charset="0"/>
                        </a:rPr>
                        <a:t>Toelichting </a:t>
                      </a:r>
                    </a:p>
                  </a:txBody>
                  <a:tcPr/>
                </a:tc>
                <a:tc>
                  <a:txBody>
                    <a:bodyPr/>
                    <a:lstStyle/>
                    <a:p>
                      <a:r>
                        <a:rPr lang="nl-NL" sz="1200" dirty="0">
                          <a:latin typeface="Verdana" panose="020B0604030504040204" pitchFamily="34" charset="0"/>
                          <a:ea typeface="Verdana" panose="020B0604030504040204" pitchFamily="34" charset="0"/>
                        </a:rPr>
                        <a:t>Link</a:t>
                      </a:r>
                    </a:p>
                  </a:txBody>
                  <a:tcPr/>
                </a:tc>
                <a:extLst>
                  <a:ext uri="{0D108BD9-81ED-4DB2-BD59-A6C34878D82A}">
                    <a16:rowId xmlns:a16="http://schemas.microsoft.com/office/drawing/2014/main" val="2378114857"/>
                  </a:ext>
                </a:extLst>
              </a:tr>
              <a:tr h="564363">
                <a:tc>
                  <a:txBody>
                    <a:bodyPr/>
                    <a:lstStyle/>
                    <a:p>
                      <a:r>
                        <a:rPr lang="nl-NL" sz="1200" dirty="0">
                          <a:latin typeface="Verdana" panose="020B0604030504040204" pitchFamily="34" charset="0"/>
                          <a:ea typeface="Verdana" panose="020B0604030504040204" pitchFamily="34" charset="0"/>
                        </a:rPr>
                        <a:t>Duurzaam inkopen adviesdiensten</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1200" b="0" i="0" u="none" strike="noStrike" kern="120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cs typeface="+mn-cs"/>
                          <a:sym typeface="Wingdings" panose="05000000000000000000" pitchFamily="2" charset="2"/>
                        </a:rPr>
                        <a:t>Opdrachtgevers hebben steeds vaker de wens om klimaatneutraal en circulair inkopen een plek te geven bij de inkoop van adviesdiensten. Met deze handreiking wil </a:t>
                      </a:r>
                      <a:r>
                        <a:rPr kumimoji="0" lang="nl-NL" sz="1200" b="0" i="0" u="none" strike="noStrike" kern="1200" cap="none" spc="0" normalizeH="0" baseline="0" noProof="0" dirty="0" err="1">
                          <a:ln>
                            <a:noFill/>
                          </a:ln>
                          <a:solidFill>
                            <a:prstClr val="black"/>
                          </a:solidFill>
                          <a:effectLst/>
                          <a:uLnTx/>
                          <a:uFillTx/>
                          <a:latin typeface="Verdana" panose="020B0604030504040204" pitchFamily="34" charset="0"/>
                          <a:ea typeface="Verdana" panose="020B0604030504040204" pitchFamily="34" charset="0"/>
                          <a:cs typeface="+mn-cs"/>
                          <a:sym typeface="Wingdings" panose="05000000000000000000" pitchFamily="2" charset="2"/>
                        </a:rPr>
                        <a:t>PIANOo</a:t>
                      </a:r>
                      <a:r>
                        <a:rPr kumimoji="0" lang="nl-NL" sz="1200" b="0" i="0" u="none" strike="noStrike" kern="120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cs typeface="+mn-cs"/>
                          <a:sym typeface="Wingdings" panose="05000000000000000000" pitchFamily="2" charset="2"/>
                        </a:rPr>
                        <a:t> opdrachtgevers laten zien hoe zij duurzaamheid een plek kunnen geven binnen de categorie adviesdiensten.</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l-NL" sz="1200" dirty="0">
                          <a:latin typeface="Verdana" panose="020B0604030504040204" pitchFamily="34" charset="0"/>
                          <a:ea typeface="Verdana" panose="020B0604030504040204" pitchFamily="34" charset="0"/>
                          <a:hlinkClick r:id="rId3"/>
                        </a:rPr>
                        <a:t>https://www.pianoo.nl/nl/document/18297/handreiking-duurzaam-inkopen-van-adviesdiensten</a:t>
                      </a:r>
                      <a:r>
                        <a:rPr lang="nl-NL" sz="1200" dirty="0">
                          <a:latin typeface="Verdana" panose="020B0604030504040204" pitchFamily="34" charset="0"/>
                          <a:ea typeface="Verdana" panose="020B0604030504040204" pitchFamily="34" charset="0"/>
                        </a:rPr>
                        <a:t> </a:t>
                      </a:r>
                    </a:p>
                  </a:txBody>
                  <a:tcPr/>
                </a:tc>
                <a:extLst>
                  <a:ext uri="{0D108BD9-81ED-4DB2-BD59-A6C34878D82A}">
                    <a16:rowId xmlns:a16="http://schemas.microsoft.com/office/drawing/2014/main" val="3441768415"/>
                  </a:ext>
                </a:extLst>
              </a:tr>
            </a:tbl>
          </a:graphicData>
        </a:graphic>
      </p:graphicFrame>
      <p:graphicFrame>
        <p:nvGraphicFramePr>
          <p:cNvPr id="4" name="Tabel 2">
            <a:extLst>
              <a:ext uri="{FF2B5EF4-FFF2-40B4-BE49-F238E27FC236}">
                <a16:creationId xmlns:a16="http://schemas.microsoft.com/office/drawing/2014/main" id="{B1BC46EA-0C74-4D1E-973B-12CCB23A4B65}"/>
              </a:ext>
            </a:extLst>
          </p:cNvPr>
          <p:cNvGraphicFramePr>
            <a:graphicFrameLocks noGrp="1"/>
          </p:cNvGraphicFramePr>
          <p:nvPr>
            <p:extLst>
              <p:ext uri="{D42A27DB-BD31-4B8C-83A1-F6EECF244321}">
                <p14:modId xmlns:p14="http://schemas.microsoft.com/office/powerpoint/2010/main" val="3285762234"/>
              </p:ext>
            </p:extLst>
          </p:nvPr>
        </p:nvGraphicFramePr>
        <p:xfrm>
          <a:off x="12358" y="3897630"/>
          <a:ext cx="12179642" cy="1951686"/>
        </p:xfrm>
        <a:graphic>
          <a:graphicData uri="http://schemas.openxmlformats.org/drawingml/2006/table">
            <a:tbl>
              <a:tblPr firstRow="1" bandRow="1">
                <a:tableStyleId>{5C22544A-7EE6-4342-B048-85BDC9FD1C3A}</a:tableStyleId>
              </a:tblPr>
              <a:tblGrid>
                <a:gridCol w="2978492">
                  <a:extLst>
                    <a:ext uri="{9D8B030D-6E8A-4147-A177-3AD203B41FA5}">
                      <a16:colId xmlns:a16="http://schemas.microsoft.com/office/drawing/2014/main" val="1624901900"/>
                    </a:ext>
                  </a:extLst>
                </a:gridCol>
                <a:gridCol w="3971925">
                  <a:extLst>
                    <a:ext uri="{9D8B030D-6E8A-4147-A177-3AD203B41FA5}">
                      <a16:colId xmlns:a16="http://schemas.microsoft.com/office/drawing/2014/main" val="3286041519"/>
                    </a:ext>
                  </a:extLst>
                </a:gridCol>
                <a:gridCol w="5229225">
                  <a:extLst>
                    <a:ext uri="{9D8B030D-6E8A-4147-A177-3AD203B41FA5}">
                      <a16:colId xmlns:a16="http://schemas.microsoft.com/office/drawing/2014/main" val="4042243906"/>
                    </a:ext>
                  </a:extLst>
                </a:gridCol>
              </a:tblGrid>
              <a:tr h="564363">
                <a:tc>
                  <a:txBody>
                    <a:bodyPr/>
                    <a:lstStyle/>
                    <a:p>
                      <a:r>
                        <a:rPr lang="nl-NL" sz="1200" dirty="0">
                          <a:latin typeface="Verdana" panose="020B0604030504040204" pitchFamily="34" charset="0"/>
                          <a:ea typeface="Verdana" panose="020B0604030504040204" pitchFamily="34" charset="0"/>
                        </a:rPr>
                        <a:t>Onderwerp overige</a:t>
                      </a:r>
                    </a:p>
                  </a:txBody>
                  <a:tcPr/>
                </a:tc>
                <a:tc>
                  <a:txBody>
                    <a:bodyPr/>
                    <a:lstStyle/>
                    <a:p>
                      <a:r>
                        <a:rPr lang="nl-NL" sz="1200" dirty="0">
                          <a:latin typeface="Verdana" panose="020B0604030504040204" pitchFamily="34" charset="0"/>
                          <a:ea typeface="Verdana" panose="020B0604030504040204" pitchFamily="34" charset="0"/>
                        </a:rPr>
                        <a:t>Toelichting </a:t>
                      </a:r>
                    </a:p>
                  </a:txBody>
                  <a:tcPr/>
                </a:tc>
                <a:tc>
                  <a:txBody>
                    <a:bodyPr/>
                    <a:lstStyle/>
                    <a:p>
                      <a:r>
                        <a:rPr lang="nl-NL" sz="1200" dirty="0">
                          <a:latin typeface="Verdana" panose="020B0604030504040204" pitchFamily="34" charset="0"/>
                          <a:ea typeface="Verdana" panose="020B0604030504040204" pitchFamily="34" charset="0"/>
                        </a:rPr>
                        <a:t>Link</a:t>
                      </a:r>
                    </a:p>
                  </a:txBody>
                  <a:tcPr/>
                </a:tc>
                <a:extLst>
                  <a:ext uri="{0D108BD9-81ED-4DB2-BD59-A6C34878D82A}">
                    <a16:rowId xmlns:a16="http://schemas.microsoft.com/office/drawing/2014/main" val="2378114857"/>
                  </a:ext>
                </a:extLst>
              </a:tr>
              <a:tr h="564363">
                <a:tc>
                  <a:txBody>
                    <a:bodyPr/>
                    <a:lstStyle/>
                    <a:p>
                      <a:r>
                        <a:rPr lang="nl-NL" sz="1200" dirty="0">
                          <a:latin typeface="Verdana" panose="020B0604030504040204" pitchFamily="34" charset="0"/>
                          <a:ea typeface="Verdana" panose="020B0604030504040204" pitchFamily="34" charset="0"/>
                        </a:rPr>
                        <a:t>Straatmeubilair</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1200" b="0" i="0" u="none" strike="noStrike" kern="120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cs typeface="+mn-cs"/>
                          <a:sym typeface="Wingdings" panose="05000000000000000000" pitchFamily="2" charset="2"/>
                        </a:rPr>
                        <a:t>Handreiking straatmeubilair inkopen met MKI </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l-NL" sz="1200" dirty="0">
                          <a:latin typeface="Verdana" panose="020B0604030504040204" pitchFamily="34" charset="0"/>
                          <a:ea typeface="Verdana" panose="020B0604030504040204" pitchFamily="34" charset="0"/>
                          <a:hlinkClick r:id="rId4"/>
                        </a:rPr>
                        <a:t>https://www.pianoo.nl/nl/document/18687/straatmeubilair-inkopen-met-de-milieukostenindicator</a:t>
                      </a:r>
                      <a:r>
                        <a:rPr lang="nl-NL" sz="1200" dirty="0">
                          <a:latin typeface="Verdana" panose="020B0604030504040204" pitchFamily="34" charset="0"/>
                          <a:ea typeface="Verdana" panose="020B0604030504040204" pitchFamily="34" charset="0"/>
                        </a:rPr>
                        <a:t> </a:t>
                      </a:r>
                    </a:p>
                  </a:txBody>
                  <a:tcPr/>
                </a:tc>
                <a:extLst>
                  <a:ext uri="{0D108BD9-81ED-4DB2-BD59-A6C34878D82A}">
                    <a16:rowId xmlns:a16="http://schemas.microsoft.com/office/drawing/2014/main" val="3441768415"/>
                  </a:ext>
                </a:extLst>
              </a:tr>
              <a:tr h="564363">
                <a:tc>
                  <a:txBody>
                    <a:bodyPr/>
                    <a:lstStyle/>
                    <a:p>
                      <a:r>
                        <a:rPr lang="nl-NL" sz="1200" dirty="0" err="1">
                          <a:latin typeface="Verdana" panose="020B0604030504040204" pitchFamily="34" charset="0"/>
                          <a:ea typeface="Verdana" panose="020B0604030504040204" pitchFamily="34" charset="0"/>
                        </a:rPr>
                        <a:t>Biobased</a:t>
                      </a:r>
                      <a:r>
                        <a:rPr lang="nl-NL" sz="1200" dirty="0">
                          <a:latin typeface="Verdana" panose="020B0604030504040204" pitchFamily="34" charset="0"/>
                          <a:ea typeface="Verdana" panose="020B0604030504040204" pitchFamily="34" charset="0"/>
                        </a:rPr>
                        <a:t> inkopen</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l-NL" sz="1200" dirty="0">
                          <a:latin typeface="Verdana" panose="020B0604030504040204" pitchFamily="34" charset="0"/>
                          <a:ea typeface="Verdana" panose="020B0604030504040204" pitchFamily="34" charset="0"/>
                        </a:rPr>
                        <a:t>De diverse handreikingen geven tips en concrete handvatten om u te helpen bij </a:t>
                      </a:r>
                      <a:r>
                        <a:rPr lang="nl-NL" sz="1200" dirty="0" err="1">
                          <a:latin typeface="Verdana" panose="020B0604030504040204" pitchFamily="34" charset="0"/>
                          <a:ea typeface="Verdana" panose="020B0604030504040204" pitchFamily="34" charset="0"/>
                        </a:rPr>
                        <a:t>biobased</a:t>
                      </a:r>
                      <a:r>
                        <a:rPr lang="nl-NL" sz="1200" dirty="0">
                          <a:latin typeface="Verdana" panose="020B0604030504040204" pitchFamily="34" charset="0"/>
                          <a:ea typeface="Verdana" panose="020B0604030504040204" pitchFamily="34" charset="0"/>
                        </a:rPr>
                        <a:t> inkopen. De eventuele voorbeelddocumenten bieden hierbij ondersteuning.</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l-NL" sz="1200" dirty="0">
                          <a:latin typeface="Verdana" panose="020B0604030504040204" pitchFamily="34" charset="0"/>
                          <a:ea typeface="Verdana" panose="020B0604030504040204" pitchFamily="34" charset="0"/>
                          <a:hlinkClick r:id="rId5"/>
                        </a:rPr>
                        <a:t>https://www.pianoo.nl/nl/themas/maatschappelijk-verantwoord-inkopen/mvi-themas/biobased-inkopen/handreikingen-biobased</a:t>
                      </a:r>
                      <a:r>
                        <a:rPr lang="nl-NL" sz="1200" dirty="0">
                          <a:latin typeface="Verdana" panose="020B0604030504040204" pitchFamily="34" charset="0"/>
                          <a:ea typeface="Verdana" panose="020B0604030504040204" pitchFamily="34" charset="0"/>
                        </a:rPr>
                        <a:t> </a:t>
                      </a:r>
                    </a:p>
                  </a:txBody>
                  <a:tcPr/>
                </a:tc>
                <a:extLst>
                  <a:ext uri="{0D108BD9-81ED-4DB2-BD59-A6C34878D82A}">
                    <a16:rowId xmlns:a16="http://schemas.microsoft.com/office/drawing/2014/main" val="2154968186"/>
                  </a:ext>
                </a:extLst>
              </a:tr>
            </a:tbl>
          </a:graphicData>
        </a:graphic>
      </p:graphicFrame>
    </p:spTree>
    <p:extLst>
      <p:ext uri="{BB962C8B-B14F-4D97-AF65-F5344CB8AC3E}">
        <p14:creationId xmlns:p14="http://schemas.microsoft.com/office/powerpoint/2010/main" val="3584108959"/>
      </p:ext>
    </p:extLst>
  </p:cSld>
  <p:clrMapOvr>
    <a:masterClrMapping/>
  </p:clrMapOvr>
</p:sld>
</file>

<file path=ppt/theme/theme1.xml><?xml version="1.0" encoding="utf-8"?>
<a:theme xmlns:a="http://schemas.openxmlformats.org/drawingml/2006/main" name="Metropolitan">
  <a:themeElements>
    <a:clrScheme name="Metropolitan">
      <a:dk1>
        <a:sysClr val="windowText" lastClr="000000"/>
      </a:dk1>
      <a:lt1>
        <a:sysClr val="window" lastClr="FFFFFF"/>
      </a:lt1>
      <a:dk2>
        <a:srgbClr val="162F33"/>
      </a:dk2>
      <a:lt2>
        <a:srgbClr val="EAF0E0"/>
      </a:lt2>
      <a:accent1>
        <a:srgbClr val="50B4C8"/>
      </a:accent1>
      <a:accent2>
        <a:srgbClr val="A8B97F"/>
      </a:accent2>
      <a:accent3>
        <a:srgbClr val="9B9256"/>
      </a:accent3>
      <a:accent4>
        <a:srgbClr val="657689"/>
      </a:accent4>
      <a:accent5>
        <a:srgbClr val="7A855D"/>
      </a:accent5>
      <a:accent6>
        <a:srgbClr val="84AC9D"/>
      </a:accent6>
      <a:hlink>
        <a:srgbClr val="2370CD"/>
      </a:hlink>
      <a:folHlink>
        <a:srgbClr val="877589"/>
      </a:folHlink>
    </a:clrScheme>
    <a:fontScheme name="Metropolitan">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Metropolitan">
      <a:fillStyleLst>
        <a:solidFill>
          <a:schemeClr val="phClr"/>
        </a:solidFill>
        <a:gradFill rotWithShape="1">
          <a:gsLst>
            <a:gs pos="0">
              <a:schemeClr val="phClr">
                <a:tint val="70000"/>
                <a:satMod val="100000"/>
                <a:lumMod val="110000"/>
              </a:schemeClr>
            </a:gs>
            <a:gs pos="50000">
              <a:schemeClr val="phClr">
                <a:tint val="75000"/>
                <a:satMod val="101000"/>
                <a:lumMod val="105000"/>
              </a:schemeClr>
            </a:gs>
            <a:gs pos="100000">
              <a:schemeClr val="phClr">
                <a:tint val="82000"/>
                <a:satMod val="104000"/>
                <a:lumMod val="105000"/>
              </a:schemeClr>
            </a:gs>
          </a:gsLst>
          <a:lin ang="2700000" scaled="0"/>
        </a:gradFill>
        <a:gradFill rotWithShape="1">
          <a:gsLst>
            <a:gs pos="0">
              <a:schemeClr val="phClr">
                <a:tint val="97000"/>
                <a:satMod val="100000"/>
                <a:lumMod val="102000"/>
              </a:schemeClr>
            </a:gs>
            <a:gs pos="50000">
              <a:schemeClr val="phClr">
                <a:shade val="100000"/>
                <a:satMod val="100000"/>
                <a:lumMod val="100000"/>
              </a:schemeClr>
            </a:gs>
            <a:gs pos="100000">
              <a:schemeClr val="phClr">
                <a:shade val="80000"/>
                <a:satMod val="100000"/>
                <a:lumMod val="99000"/>
              </a:schemeClr>
            </a:gs>
          </a:gsLst>
          <a:lin ang="27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solidFill>
          <a:schemeClr val="phClr">
            <a:shade val="95000"/>
            <a:satMod val="170000"/>
          </a:schemeClr>
        </a:solidFill>
      </a:bgFillStyleLst>
    </a:fmtScheme>
  </a:themeElements>
  <a:objectDefaults/>
  <a:extraClrSchemeLst/>
  <a:extLst>
    <a:ext uri="{05A4C25C-085E-4340-85A3-A5531E510DB2}">
      <thm15:themeFamily xmlns:thm15="http://schemas.microsoft.com/office/thememl/2012/main" name="Metropolitan" id="{4C5440D6-04D2-4954-96CF-F251137069B2}" vid="{79CFCA13-9412-4290-BB4B-85112F88857B}"/>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TM03457491[[fn=Metropolitan]]</Template>
  <TotalTime>131</TotalTime>
  <Words>2145</Words>
  <Application>Microsoft Office PowerPoint</Application>
  <PresentationFormat>Breedbeeld</PresentationFormat>
  <Paragraphs>148</Paragraphs>
  <Slides>7</Slides>
  <Notes>7</Notes>
  <HiddenSlides>0</HiddenSlides>
  <MMClips>0</MMClips>
  <ScaleCrop>false</ScaleCrop>
  <HeadingPairs>
    <vt:vector size="6" baseType="variant">
      <vt:variant>
        <vt:lpstr>Gebruikte lettertypen</vt:lpstr>
      </vt:variant>
      <vt:variant>
        <vt:i4>5</vt:i4>
      </vt:variant>
      <vt:variant>
        <vt:lpstr>Thema</vt:lpstr>
      </vt:variant>
      <vt:variant>
        <vt:i4>1</vt:i4>
      </vt:variant>
      <vt:variant>
        <vt:lpstr>Diatitels</vt:lpstr>
      </vt:variant>
      <vt:variant>
        <vt:i4>7</vt:i4>
      </vt:variant>
    </vt:vector>
  </HeadingPairs>
  <TitlesOfParts>
    <vt:vector size="13" baseType="lpstr">
      <vt:lpstr>Arial</vt:lpstr>
      <vt:lpstr>Calibri</vt:lpstr>
      <vt:lpstr>Calibri Light</vt:lpstr>
      <vt:lpstr>The Hand</vt:lpstr>
      <vt:lpstr>Verdana</vt:lpstr>
      <vt:lpstr>Metropolitan</vt:lpstr>
      <vt:lpstr>PowerPoint-presentatie</vt:lpstr>
      <vt:lpstr>PowerPoint-presentatie</vt:lpstr>
      <vt:lpstr>PowerPoint-presentatie</vt:lpstr>
      <vt:lpstr>PowerPoint-presentatie</vt:lpstr>
      <vt:lpstr>PowerPoint-presentatie</vt:lpstr>
      <vt:lpstr>PowerPoint-presentatie</vt:lpstr>
      <vt:lpstr>PowerPoint-presentatie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creator>Sara Rademaker</dc:creator>
  <cp:lastModifiedBy>Sara Rademaker</cp:lastModifiedBy>
  <cp:revision>1</cp:revision>
  <dcterms:created xsi:type="dcterms:W3CDTF">2021-07-19T19:52:40Z</dcterms:created>
  <dcterms:modified xsi:type="dcterms:W3CDTF">2022-03-18T14:45:36Z</dcterms:modified>
</cp:coreProperties>
</file>