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7" r:id="rId5"/>
    <p:sldId id="268" r:id="rId6"/>
    <p:sldId id="258" r:id="rId7"/>
    <p:sldId id="259" r:id="rId8"/>
    <p:sldId id="260" r:id="rId9"/>
    <p:sldId id="261" r:id="rId10"/>
    <p:sldId id="269" r:id="rId11"/>
    <p:sldId id="270" r:id="rId12"/>
    <p:sldId id="272" r:id="rId13"/>
    <p:sldId id="262" r:id="rId14"/>
    <p:sldId id="263" r:id="rId15"/>
    <p:sldId id="264" r:id="rId16"/>
    <p:sldId id="266" r:id="rId17"/>
    <p:sldId id="273" r:id="rId18"/>
    <p:sldId id="265" r:id="rId19"/>
    <p:sldId id="267" r:id="rId20"/>
    <p:sldId id="271" r:id="rId21"/>
    <p:sldId id="274" r:id="rId2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358BFA-1752-4CE9-A11D-7033D7DBC5F1}" v="17" dt="2026-05-20T14:23:29.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6" autoAdjust="0"/>
    <p:restoredTop sz="44175" autoAdjust="0"/>
  </p:normalViewPr>
  <p:slideViewPr>
    <p:cSldViewPr snapToGrid="0">
      <p:cViewPr varScale="1">
        <p:scale>
          <a:sx n="48" d="100"/>
          <a:sy n="48" d="100"/>
        </p:scale>
        <p:origin x="6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Smid (NMU)" userId="e70ebe39-e720-46c2-8e7f-2c50f1ed9280" providerId="ADAL" clId="{8AF22C1A-6C0B-43AC-8E1E-A1B1D4051545}"/>
    <pc:docChg chg="custSel addSld modSld">
      <pc:chgData name="Laura Smid (NMU)" userId="e70ebe39-e720-46c2-8e7f-2c50f1ed9280" providerId="ADAL" clId="{8AF22C1A-6C0B-43AC-8E1E-A1B1D4051545}" dt="2026-05-20T14:28:04.711" v="962" actId="478"/>
      <pc:docMkLst>
        <pc:docMk/>
      </pc:docMkLst>
      <pc:sldChg chg="modNotesTx">
        <pc:chgData name="Laura Smid (NMU)" userId="e70ebe39-e720-46c2-8e7f-2c50f1ed9280" providerId="ADAL" clId="{8AF22C1A-6C0B-43AC-8E1E-A1B1D4051545}" dt="2026-05-20T14:22:43.085" v="156" actId="20577"/>
        <pc:sldMkLst>
          <pc:docMk/>
          <pc:sldMk cId="2842933525" sldId="257"/>
        </pc:sldMkLst>
      </pc:sldChg>
      <pc:sldChg chg="modNotesTx">
        <pc:chgData name="Laura Smid (NMU)" userId="e70ebe39-e720-46c2-8e7f-2c50f1ed9280" providerId="ADAL" clId="{8AF22C1A-6C0B-43AC-8E1E-A1B1D4051545}" dt="2026-05-20T14:22:53.277" v="158" actId="6549"/>
        <pc:sldMkLst>
          <pc:docMk/>
          <pc:sldMk cId="2334176835" sldId="258"/>
        </pc:sldMkLst>
      </pc:sldChg>
      <pc:sldChg chg="modNotesTx">
        <pc:chgData name="Laura Smid (NMU)" userId="e70ebe39-e720-46c2-8e7f-2c50f1ed9280" providerId="ADAL" clId="{8AF22C1A-6C0B-43AC-8E1E-A1B1D4051545}" dt="2026-05-20T14:21:54.284" v="151" actId="20577"/>
        <pc:sldMkLst>
          <pc:docMk/>
          <pc:sldMk cId="1845501061" sldId="259"/>
        </pc:sldMkLst>
      </pc:sldChg>
      <pc:sldChg chg="modNotesTx">
        <pc:chgData name="Laura Smid (NMU)" userId="e70ebe39-e720-46c2-8e7f-2c50f1ed9280" providerId="ADAL" clId="{8AF22C1A-6C0B-43AC-8E1E-A1B1D4051545}" dt="2026-05-20T14:23:23.708" v="182" actId="20577"/>
        <pc:sldMkLst>
          <pc:docMk/>
          <pc:sldMk cId="1218242019" sldId="261"/>
        </pc:sldMkLst>
      </pc:sldChg>
      <pc:sldChg chg="modNotesTx">
        <pc:chgData name="Laura Smid (NMU)" userId="e70ebe39-e720-46c2-8e7f-2c50f1ed9280" providerId="ADAL" clId="{8AF22C1A-6C0B-43AC-8E1E-A1B1D4051545}" dt="2026-05-20T14:12:07.019" v="75" actId="6549"/>
        <pc:sldMkLst>
          <pc:docMk/>
          <pc:sldMk cId="98395786" sldId="262"/>
        </pc:sldMkLst>
      </pc:sldChg>
      <pc:sldChg chg="modNotesTx">
        <pc:chgData name="Laura Smid (NMU)" userId="e70ebe39-e720-46c2-8e7f-2c50f1ed9280" providerId="ADAL" clId="{8AF22C1A-6C0B-43AC-8E1E-A1B1D4051545}" dt="2026-05-20T14:27:44.852" v="936" actId="207"/>
        <pc:sldMkLst>
          <pc:docMk/>
          <pc:sldMk cId="1722469476" sldId="267"/>
        </pc:sldMkLst>
      </pc:sldChg>
      <pc:sldChg chg="modNotesTx">
        <pc:chgData name="Laura Smid (NMU)" userId="e70ebe39-e720-46c2-8e7f-2c50f1ed9280" providerId="ADAL" clId="{8AF22C1A-6C0B-43AC-8E1E-A1B1D4051545}" dt="2026-05-20T14:22:49.411" v="157" actId="6549"/>
        <pc:sldMkLst>
          <pc:docMk/>
          <pc:sldMk cId="1141900581" sldId="268"/>
        </pc:sldMkLst>
      </pc:sldChg>
      <pc:sldChg chg="modSp mod">
        <pc:chgData name="Laura Smid (NMU)" userId="e70ebe39-e720-46c2-8e7f-2c50f1ed9280" providerId="ADAL" clId="{8AF22C1A-6C0B-43AC-8E1E-A1B1D4051545}" dt="2026-05-20T14:01:56.790" v="41" actId="5793"/>
        <pc:sldMkLst>
          <pc:docMk/>
          <pc:sldMk cId="3083061555" sldId="269"/>
        </pc:sldMkLst>
        <pc:spChg chg="mod">
          <ac:chgData name="Laura Smid (NMU)" userId="e70ebe39-e720-46c2-8e7f-2c50f1ed9280" providerId="ADAL" clId="{8AF22C1A-6C0B-43AC-8E1E-A1B1D4051545}" dt="2026-05-20T14:01:56.790" v="41" actId="5793"/>
          <ac:spMkLst>
            <pc:docMk/>
            <pc:sldMk cId="3083061555" sldId="269"/>
            <ac:spMk id="3" creationId="{6BCB04EA-5075-1B1B-6DCE-4F2F27B97C08}"/>
          </ac:spMkLst>
        </pc:spChg>
      </pc:sldChg>
      <pc:sldChg chg="modNotesTx">
        <pc:chgData name="Laura Smid (NMU)" userId="e70ebe39-e720-46c2-8e7f-2c50f1ed9280" providerId="ADAL" clId="{8AF22C1A-6C0B-43AC-8E1E-A1B1D4051545}" dt="2026-05-20T14:26:37.501" v="898" actId="20577"/>
        <pc:sldMkLst>
          <pc:docMk/>
          <pc:sldMk cId="1796696179" sldId="270"/>
        </pc:sldMkLst>
      </pc:sldChg>
      <pc:sldChg chg="modNotesTx">
        <pc:chgData name="Laura Smid (NMU)" userId="e70ebe39-e720-46c2-8e7f-2c50f1ed9280" providerId="ADAL" clId="{8AF22C1A-6C0B-43AC-8E1E-A1B1D4051545}" dt="2026-05-20T14:08:52.934" v="61" actId="6549"/>
        <pc:sldMkLst>
          <pc:docMk/>
          <pc:sldMk cId="3587620881" sldId="272"/>
        </pc:sldMkLst>
      </pc:sldChg>
      <pc:sldChg chg="addSp delSp modSp add mod">
        <pc:chgData name="Laura Smid (NMU)" userId="e70ebe39-e720-46c2-8e7f-2c50f1ed9280" providerId="ADAL" clId="{8AF22C1A-6C0B-43AC-8E1E-A1B1D4051545}" dt="2026-05-20T14:28:04.711" v="962" actId="478"/>
        <pc:sldMkLst>
          <pc:docMk/>
          <pc:sldMk cId="3869401844" sldId="274"/>
        </pc:sldMkLst>
        <pc:spChg chg="del">
          <ac:chgData name="Laura Smid (NMU)" userId="e70ebe39-e720-46c2-8e7f-2c50f1ed9280" providerId="ADAL" clId="{8AF22C1A-6C0B-43AC-8E1E-A1B1D4051545}" dt="2026-05-20T14:28:01.604" v="961" actId="478"/>
          <ac:spMkLst>
            <pc:docMk/>
            <pc:sldMk cId="3869401844" sldId="274"/>
            <ac:spMk id="2" creationId="{D868C7A0-81E6-9C21-FB6D-A4490CFC6DF4}"/>
          </ac:spMkLst>
        </pc:spChg>
        <pc:spChg chg="mod">
          <ac:chgData name="Laura Smid (NMU)" userId="e70ebe39-e720-46c2-8e7f-2c50f1ed9280" providerId="ADAL" clId="{8AF22C1A-6C0B-43AC-8E1E-A1B1D4051545}" dt="2026-05-20T14:27:58.856" v="960" actId="20577"/>
          <ac:spMkLst>
            <pc:docMk/>
            <pc:sldMk cId="3869401844" sldId="274"/>
            <ac:spMk id="3" creationId="{D453BCED-75E2-7E41-34F1-8DD0CF43FD49}"/>
          </ac:spMkLst>
        </pc:spChg>
        <pc:spChg chg="add del mod">
          <ac:chgData name="Laura Smid (NMU)" userId="e70ebe39-e720-46c2-8e7f-2c50f1ed9280" providerId="ADAL" clId="{8AF22C1A-6C0B-43AC-8E1E-A1B1D4051545}" dt="2026-05-20T14:28:04.711" v="962" actId="478"/>
          <ac:spMkLst>
            <pc:docMk/>
            <pc:sldMk cId="3869401844" sldId="274"/>
            <ac:spMk id="6" creationId="{CE1FE9D0-EC8F-E90B-F04E-1059236001E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8FC5F-83CB-40CB-9B81-EB9C04C60072}" type="datetimeFigureOut">
              <a:rPr lang="nl-NL" smtClean="0"/>
              <a:t>20-5-2026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56348B-A45F-497C-B3E6-370F24CF93F2}" type="slidenum">
              <a:rPr lang="nl-NL" smtClean="0"/>
              <a:t>‹nr.›</a:t>
            </a:fld>
            <a:endParaRPr lang="nl-NL"/>
          </a:p>
        </p:txBody>
      </p:sp>
    </p:spTree>
    <p:extLst>
      <p:ext uri="{BB962C8B-B14F-4D97-AF65-F5344CB8AC3E}">
        <p14:creationId xmlns:p14="http://schemas.microsoft.com/office/powerpoint/2010/main" val="1821822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milieucentraal.nl/energie-besparen/isoleren-en-besparen/?&amp;tag=Checklists%20offerte%20aanvragen"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milieucentraal.nl/energie-besparen/isoleren-en-besparen/isolatiemateriaal-kiezen/"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milieucentraal.nl/energie-besparen/energiesubsidies-en-leningen/" TargetMode="External"/><Relationship Id="rId2" Type="http://schemas.openxmlformats.org/officeDocument/2006/relationships/slide" Target="../slides/slide16.xml"/><Relationship Id="rId1" Type="http://schemas.openxmlformats.org/officeDocument/2006/relationships/notesMaster" Target="../notesMasters/notesMaster1.xml"/><Relationship Id="rId5" Type="http://schemas.openxmlformats.org/officeDocument/2006/relationships/hyperlink" Target="https://www.rvo.nl/subsidies-financiering/isde/woningeigenaren/isolatiemaatregelen" TargetMode="External"/><Relationship Id="rId4" Type="http://schemas.openxmlformats.org/officeDocument/2006/relationships/hyperlink" Target="https://www.rvo.nl/subsidies-financiering/isde/woningeigenaren/stappenplan-woningeigenaren"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milieucentraal.nl/"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verbeterjehuis.nl/wizard/"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Tip: voeg leuke </a:t>
            </a:r>
            <a:r>
              <a:rPr lang="nl-NL" dirty="0" err="1"/>
              <a:t>fotos</a:t>
            </a:r>
            <a:r>
              <a:rPr lang="nl-NL" dirty="0"/>
              <a:t> van de buurt toe! </a:t>
            </a:r>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1</a:t>
            </a:fld>
            <a:endParaRPr lang="nl-NL"/>
          </a:p>
        </p:txBody>
      </p:sp>
    </p:spTree>
    <p:extLst>
      <p:ext uri="{BB962C8B-B14F-4D97-AF65-F5344CB8AC3E}">
        <p14:creationId xmlns:p14="http://schemas.microsoft.com/office/powerpoint/2010/main" val="69834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10</a:t>
            </a:fld>
            <a:endParaRPr lang="nl-NL"/>
          </a:p>
        </p:txBody>
      </p:sp>
    </p:spTree>
    <p:extLst>
      <p:ext uri="{BB962C8B-B14F-4D97-AF65-F5344CB8AC3E}">
        <p14:creationId xmlns:p14="http://schemas.microsoft.com/office/powerpoint/2010/main" val="2447764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Een gezamenlijke inkoopactie houdt in dat verschillende woningeigenaren in dezelfde buurt bij dezelfde partij maatregelen inkopen. Door dit gezamenlijk te doen krijgen we een interessanter aanbod dan wanneer iedereen dit individueel doet. Daarnaast heeft niet iedereen tijd om zich te verdiepen in de verschillende maatregelen, aanbieders, subsidie- en leenmogelijkheden. Op deze manier hopen we ook buren te helpen die wel behoefte hebben aan energiemaatregelen, maar zelf geen tijd hebben om dit te organiseren. </a:t>
            </a:r>
          </a:p>
          <a:p>
            <a:r>
              <a:rPr lang="nl-NL" sz="1200" kern="1200" dirty="0">
                <a:solidFill>
                  <a:schemeClr val="tx1"/>
                </a:solidFill>
                <a:effectLst/>
                <a:latin typeface="+mn-lt"/>
                <a:ea typeface="+mn-ea"/>
                <a:cs typeface="+mn-cs"/>
              </a:rPr>
              <a:t> </a:t>
            </a:r>
          </a:p>
          <a:p>
            <a:r>
              <a:rPr lang="nl-NL" sz="1200" i="1" kern="1200" dirty="0">
                <a:solidFill>
                  <a:schemeClr val="tx1"/>
                </a:solidFill>
                <a:effectLst/>
                <a:latin typeface="+mn-lt"/>
                <a:ea typeface="+mn-ea"/>
                <a:cs typeface="+mn-cs"/>
              </a:rPr>
              <a:t>Samen wordt het makkelijker en leuker!</a:t>
            </a:r>
            <a:endParaRPr lang="nl-NL" sz="1200" kern="1200" dirty="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11</a:t>
            </a:fld>
            <a:endParaRPr lang="nl-NL"/>
          </a:p>
        </p:txBody>
      </p:sp>
    </p:spTree>
    <p:extLst>
      <p:ext uri="{BB962C8B-B14F-4D97-AF65-F5344CB8AC3E}">
        <p14:creationId xmlns:p14="http://schemas.microsoft.com/office/powerpoint/2010/main" val="3288508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Voordat de leveranciers zijn benaderd en de offertes zijn opgevraagd hebben we een aantal criteria bepaald die voor ons belangrijk zijn. Meer informatie over deze criteria vind je op de laatste pagina. In het kort is er gezocht naar een lokale partij, zodat de voorrijkosten minimaal zijn en de partij bij problemen snel en makkelijk te benaderen is. Er is goed gekeken naar recensies van andere mensen (Utrechtenaren) om zeker te zijn van de betrouwbaarheid van de partij. Ook is er gekeken naar certificering, kwaliteit, kosten, duurzaamheid en garantie. </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Met deze criteria zijn we uitgekomen op de volgende leveranciers: XXX</a:t>
            </a:r>
          </a:p>
          <a:p>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Er is gedegen vooronderzoek gedaan maar alsnog blijft de eigen verantwoordelijkheid om je persoonlijke offerte goed te controleren (Milieu Centraal heeft hiervoor </a:t>
            </a:r>
            <a:r>
              <a:rPr lang="nl-NL" sz="1200" kern="1200" dirty="0">
                <a:solidFill>
                  <a:schemeClr val="tx1"/>
                </a:solidFill>
                <a:effectLst/>
                <a:latin typeface="+mn-lt"/>
                <a:ea typeface="+mn-ea"/>
                <a:cs typeface="+mn-cs"/>
                <a:hlinkClick r:id="rId3"/>
              </a:rPr>
              <a:t>verschillende checklists</a:t>
            </a:r>
            <a:r>
              <a:rPr lang="nl-NL" sz="1200" kern="1200" dirty="0">
                <a:solidFill>
                  <a:schemeClr val="tx1"/>
                </a:solidFill>
                <a:effectLst/>
                <a:latin typeface="+mn-lt"/>
                <a:ea typeface="+mn-ea"/>
                <a:cs typeface="+mn-cs"/>
              </a:rPr>
              <a:t> opgesteld) en ligt er geen verantwoordelijkheid bij de organisatoren van dit buurtinitiatief. Je bent ook vrij om een offerte aan te vragen bij een andere partij om een vergelijking te kunnen maken voor kwaliteit, duur, kosten, etc. Of vraag een buur of Energieambassadeur voor advies! </a:t>
            </a: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12</a:t>
            </a:fld>
            <a:endParaRPr lang="nl-NL"/>
          </a:p>
        </p:txBody>
      </p:sp>
    </p:spTree>
    <p:extLst>
      <p:ext uri="{BB962C8B-B14F-4D97-AF65-F5344CB8AC3E}">
        <p14:creationId xmlns:p14="http://schemas.microsoft.com/office/powerpoint/2010/main" val="256611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Er zijn verschillende soorten isolatiemateriaal die ongeveer even goed werken, in sommige situaties (bijvoorbeeld bij een smalle spouw) zijn echter niet alle materialen geschikt. Ook hebben de verschillende materialen verschillende eigenschappen, bijvoorbeeld op het gebied van grootte, isolatiewaarde, brandveiligheid, gezondheid, en uiteraard de kosten per isolatiemateriaal. </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Het productieproces van reguliere isolatiematerialen kost veel energie en stoot veel CO2 uit. Zo kost het zo’n 1400 graden Celsius om van steen, steenwol te maken. Ook worden veel isolatiematerialen gemaakt van chemische en fossiele grondstoffen. Deze materialen isoleren goed, maar zijn niet milieuvriendelijk en kunnen ongezond zijn voor mens en dier. </a:t>
            </a:r>
          </a:p>
          <a:p>
            <a:r>
              <a:rPr lang="nl-NL" sz="1200" kern="1200" dirty="0">
                <a:solidFill>
                  <a:schemeClr val="tx1"/>
                </a:solidFill>
                <a:effectLst/>
                <a:latin typeface="+mn-lt"/>
                <a:ea typeface="+mn-ea"/>
                <a:cs typeface="+mn-cs"/>
              </a:rPr>
              <a:t>Gelukkig zijn er steeds meer duurzame alternatieven op de markt onder de naam ‘biobased isolatie’. Deze materialen worden op een duurzame manier geteeld, verwerkt, vervoerd en toegepast. Denk aan vlas, hennep, olifantsgras, gerecycled katoen, schapenwol en stro. Werken met biobased materiaal is bij veel Nederlandse huiseigenaren en aannemers nog minder bekend dan werken met reguliere isolatiematerialen. Daarnaast hebben bewoners extra vragen over biobased materialen en is het nog echt zoeken naar geschikte samenwerkingspartners. Laat dit je er niet van weerhouden, want er wordt van alle kanten hard gewerkt om biobased isoleren de norm te maken! Naast dat biobased isoleren voordelen oplevert voor de werkers (geen brandende ogen, jeuk, long- en luchtwegklachten), levert het bewoners een gezond binnenklimaat op. Biobased materialen houden huizen in de zomer beter koel dan reguliere materialen. Net als bij regulier isolatiemateriaal worden biobased materialen verwerkt tot matten, platen en losse vezels om in te kunnen blazen. </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Kijk op de pagina </a:t>
            </a:r>
            <a:r>
              <a:rPr lang="nl-NL" sz="1200" kern="1200" dirty="0">
                <a:solidFill>
                  <a:schemeClr val="tx1"/>
                </a:solidFill>
                <a:effectLst/>
                <a:latin typeface="+mn-lt"/>
                <a:ea typeface="+mn-ea"/>
                <a:cs typeface="+mn-cs"/>
                <a:hlinkClick r:id="rId3"/>
              </a:rPr>
              <a:t>Isolatiemateriaal kiezen </a:t>
            </a:r>
            <a:r>
              <a:rPr lang="nl-NL" sz="1200" kern="1200" dirty="0">
                <a:solidFill>
                  <a:schemeClr val="tx1"/>
                </a:solidFill>
                <a:effectLst/>
                <a:latin typeface="+mn-lt"/>
                <a:ea typeface="+mn-ea"/>
                <a:cs typeface="+mn-cs"/>
              </a:rPr>
              <a:t> van Milieu centraal voor meer informatie over materiaalsoorten. </a:t>
            </a: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13</a:t>
            </a:fld>
            <a:endParaRPr lang="nl-NL"/>
          </a:p>
        </p:txBody>
      </p:sp>
    </p:spTree>
    <p:extLst>
      <p:ext uri="{BB962C8B-B14F-4D97-AF65-F5344CB8AC3E}">
        <p14:creationId xmlns:p14="http://schemas.microsoft.com/office/powerpoint/2010/main" val="27256566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Voor energiebesparende maatregelen is het mogelijk om een deel van je kosten achteraf terug te krijgen via subsidies. Voor een uitgebreide uitleg en tips over de verschillende subsidies en leningen raadpleeg </a:t>
            </a:r>
            <a:r>
              <a:rPr lang="nl-NL" sz="1200" kern="1200" dirty="0">
                <a:solidFill>
                  <a:schemeClr val="tx1"/>
                </a:solidFill>
                <a:effectLst/>
                <a:latin typeface="+mn-lt"/>
                <a:ea typeface="+mn-ea"/>
                <a:cs typeface="+mn-cs"/>
                <a:hlinkClick r:id="rId3"/>
              </a:rPr>
              <a:t>deze pagina van Milieu Centraal</a:t>
            </a:r>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 </a:t>
            </a:r>
          </a:p>
          <a:p>
            <a:r>
              <a:rPr lang="nl-NL" sz="1200" b="1" kern="1200" dirty="0">
                <a:solidFill>
                  <a:schemeClr val="tx1"/>
                </a:solidFill>
                <a:effectLst/>
                <a:latin typeface="+mn-lt"/>
                <a:ea typeface="+mn-ea"/>
                <a:cs typeface="+mn-cs"/>
              </a:rPr>
              <a:t>ISDE Subsidie</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Als je 1 energie bespaar maatregel als verbetering kiest (</a:t>
            </a:r>
            <a:r>
              <a:rPr lang="nl-NL" sz="1200" i="1" kern="1200" dirty="0">
                <a:solidFill>
                  <a:schemeClr val="tx1"/>
                </a:solidFill>
                <a:effectLst/>
                <a:latin typeface="+mn-lt"/>
                <a:ea typeface="+mn-ea"/>
                <a:cs typeface="+mn-cs"/>
              </a:rPr>
              <a:t>dit geldt voor</a:t>
            </a:r>
            <a:r>
              <a:rPr lang="nl-NL" sz="1200" kern="1200" dirty="0">
                <a:solidFill>
                  <a:schemeClr val="tx1"/>
                </a:solidFill>
                <a:effectLst/>
                <a:latin typeface="+mn-lt"/>
                <a:ea typeface="+mn-ea"/>
                <a:cs typeface="+mn-cs"/>
              </a:rPr>
              <a:t> </a:t>
            </a:r>
            <a:r>
              <a:rPr lang="nl-NL" sz="1200" i="1" kern="1200" dirty="0">
                <a:solidFill>
                  <a:schemeClr val="tx1"/>
                </a:solidFill>
                <a:effectLst/>
                <a:latin typeface="+mn-lt"/>
                <a:ea typeface="+mn-ea"/>
                <a:cs typeface="+mn-cs"/>
              </a:rPr>
              <a:t>vloer-, dak-, spouw-, gevelisolatie en HR++ of Triple glas en kozijnen) </a:t>
            </a:r>
            <a:r>
              <a:rPr lang="nl-NL" sz="1200" kern="1200" dirty="0">
                <a:solidFill>
                  <a:schemeClr val="tx1"/>
                </a:solidFill>
                <a:effectLst/>
                <a:latin typeface="+mn-lt"/>
                <a:ea typeface="+mn-ea"/>
                <a:cs typeface="+mn-cs"/>
              </a:rPr>
              <a:t>kun je ongeveer 15% van je kosten terugkrijgen. Kies je 2 maatregelen of meer, dan kun je ongeveer 30% van de kosten terugkrijgen. Het is dus aan te raden om meerdere maatregelen in een keer te nemen. De subsidie is gebaseerd op een vast bedrag per m2 en het bedrag kun je </a:t>
            </a:r>
            <a:r>
              <a:rPr lang="nl-NL" sz="1200" kern="1200" dirty="0">
                <a:solidFill>
                  <a:schemeClr val="tx1"/>
                </a:solidFill>
                <a:effectLst/>
                <a:latin typeface="+mn-lt"/>
                <a:ea typeface="+mn-ea"/>
                <a:cs typeface="+mn-cs"/>
                <a:hlinkClick r:id="rId4"/>
              </a:rPr>
              <a:t>aanvragen via RVO</a:t>
            </a:r>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Biobased isolatiemateriaal is vaak duurder dan niet-duurzame isolatiematerialen. Hierom ontvang je extra subsidie wanneer je kiest voor biobased isolatiemateriaal. </a:t>
            </a:r>
          </a:p>
          <a:p>
            <a:r>
              <a:rPr lang="nl-NL" sz="1200" kern="1200" dirty="0">
                <a:solidFill>
                  <a:schemeClr val="tx1"/>
                </a:solidFill>
                <a:effectLst/>
                <a:latin typeface="+mn-lt"/>
                <a:ea typeface="+mn-ea"/>
                <a:cs typeface="+mn-cs"/>
              </a:rPr>
              <a:t> </a:t>
            </a:r>
          </a:p>
          <a:p>
            <a:r>
              <a:rPr lang="nl-NL" sz="1200" u="sng" kern="1200" dirty="0">
                <a:solidFill>
                  <a:schemeClr val="tx1"/>
                </a:solidFill>
                <a:effectLst/>
                <a:latin typeface="+mn-lt"/>
                <a:ea typeface="+mn-ea"/>
                <a:cs typeface="+mn-cs"/>
              </a:rPr>
              <a:t>Let op</a:t>
            </a:r>
            <a:r>
              <a:rPr lang="nl-NL" sz="1200" kern="1200" dirty="0">
                <a:solidFill>
                  <a:schemeClr val="tx1"/>
                </a:solidFill>
                <a:effectLst/>
                <a:latin typeface="+mn-lt"/>
                <a:ea typeface="+mn-ea"/>
                <a:cs typeface="+mn-cs"/>
              </a:rPr>
              <a:t>: aan de ISDE-subsidie hangen specifieke voorwaarden. In het kort krijg je alleen subsidie als je het werk laat uitvoeren door een bedrijf, niet door dit zelf te doen. Let erop dat je je leverancier vooraf vraagt om de meldcode van jouw maatregel mee te nemen in de offerte en factuur zodat jouw subsidieproces soepel verloopt. De partijen die meedoen aan onze inkoopactie zijn hier goed van op de hoogte.  Je kunt de subsidie enkel aanvragen bij een minimale oppervlakte en isolatiewaarde van het materiaal. De ISDE subsidie loopt door tot 2030. </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Zie voor meer informatie over deze subsidie </a:t>
            </a:r>
            <a:r>
              <a:rPr lang="nl-NL" sz="1200" kern="1200" dirty="0">
                <a:solidFill>
                  <a:schemeClr val="tx1"/>
                </a:solidFill>
                <a:effectLst/>
                <a:latin typeface="+mn-lt"/>
                <a:ea typeface="+mn-ea"/>
                <a:cs typeface="+mn-cs"/>
                <a:hlinkClick r:id="rId5"/>
              </a:rPr>
              <a:t>deze pagina</a:t>
            </a:r>
            <a:r>
              <a:rPr lang="nl-NL" sz="1200" kern="1200" dirty="0">
                <a:solidFill>
                  <a:schemeClr val="tx1"/>
                </a:solidFill>
                <a:effectLst/>
                <a:latin typeface="+mn-lt"/>
                <a:ea typeface="+mn-ea"/>
                <a:cs typeface="+mn-cs"/>
              </a:rPr>
              <a:t> van RVO. </a:t>
            </a:r>
          </a:p>
          <a:p>
            <a:endParaRPr lang="nl-NL" dirty="0"/>
          </a:p>
          <a:p>
            <a:r>
              <a:rPr lang="nl-NL" dirty="0">
                <a:solidFill>
                  <a:srgbClr val="FF0000"/>
                </a:solidFill>
                <a:highlight>
                  <a:srgbClr val="FFFF00"/>
                </a:highlight>
              </a:rPr>
              <a:t>Gemeentelijke subsidie toevoegen? </a:t>
            </a:r>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16</a:t>
            </a:fld>
            <a:endParaRPr lang="nl-NL"/>
          </a:p>
        </p:txBody>
      </p:sp>
    </p:spTree>
    <p:extLst>
      <p:ext uri="{BB962C8B-B14F-4D97-AF65-F5344CB8AC3E}">
        <p14:creationId xmlns:p14="http://schemas.microsoft.com/office/powerpoint/2010/main" val="3422767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Tip: voeg leuke </a:t>
            </a:r>
            <a:r>
              <a:rPr lang="nl-NL" dirty="0" err="1"/>
              <a:t>fotos</a:t>
            </a:r>
            <a:r>
              <a:rPr lang="nl-NL" dirty="0"/>
              <a:t> van de buurt toe! </a:t>
            </a: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2</a:t>
            </a:fld>
            <a:endParaRPr lang="nl-NL"/>
          </a:p>
        </p:txBody>
      </p:sp>
    </p:spTree>
    <p:extLst>
      <p:ext uri="{BB962C8B-B14F-4D97-AF65-F5344CB8AC3E}">
        <p14:creationId xmlns:p14="http://schemas.microsoft.com/office/powerpoint/2010/main" val="3215639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Tip: voeg leuke </a:t>
            </a:r>
            <a:r>
              <a:rPr lang="nl-NL" dirty="0" err="1"/>
              <a:t>fotos</a:t>
            </a:r>
            <a:r>
              <a:rPr lang="nl-NL" dirty="0"/>
              <a:t> van de buurt toe! </a:t>
            </a: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3</a:t>
            </a:fld>
            <a:endParaRPr lang="nl-NL"/>
          </a:p>
        </p:txBody>
      </p:sp>
    </p:spTree>
    <p:extLst>
      <p:ext uri="{BB962C8B-B14F-4D97-AF65-F5344CB8AC3E}">
        <p14:creationId xmlns:p14="http://schemas.microsoft.com/office/powerpoint/2010/main" val="3012846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Tip: voeg een leuke foto van het buurtteam toe! </a:t>
            </a:r>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4</a:t>
            </a:fld>
            <a:endParaRPr lang="nl-NL"/>
          </a:p>
        </p:txBody>
      </p:sp>
    </p:spTree>
    <p:extLst>
      <p:ext uri="{BB962C8B-B14F-4D97-AF65-F5344CB8AC3E}">
        <p14:creationId xmlns:p14="http://schemas.microsoft.com/office/powerpoint/2010/main" val="2568159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Tip: voeg leuke </a:t>
            </a:r>
            <a:r>
              <a:rPr lang="nl-NL" dirty="0" err="1"/>
              <a:t>fotos</a:t>
            </a:r>
            <a:r>
              <a:rPr lang="nl-NL" dirty="0"/>
              <a:t> van de buurt toe! </a:t>
            </a: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5</a:t>
            </a:fld>
            <a:endParaRPr lang="nl-NL"/>
          </a:p>
        </p:txBody>
      </p:sp>
    </p:spTree>
    <p:extLst>
      <p:ext uri="{BB962C8B-B14F-4D97-AF65-F5344CB8AC3E}">
        <p14:creationId xmlns:p14="http://schemas.microsoft.com/office/powerpoint/2010/main" val="1413666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Tip: voeg leuke </a:t>
            </a:r>
            <a:r>
              <a:rPr lang="nl-NL" dirty="0" err="1"/>
              <a:t>fotos</a:t>
            </a:r>
            <a:r>
              <a:rPr lang="nl-NL" dirty="0"/>
              <a:t> van de buurtactiviteiten toe </a:t>
            </a:r>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6</a:t>
            </a:fld>
            <a:endParaRPr lang="nl-NL"/>
          </a:p>
        </p:txBody>
      </p:sp>
    </p:spTree>
    <p:extLst>
      <p:ext uri="{BB962C8B-B14F-4D97-AF65-F5344CB8AC3E}">
        <p14:creationId xmlns:p14="http://schemas.microsoft.com/office/powerpoint/2010/main" val="3449224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Tip: voeg leuke </a:t>
            </a:r>
            <a:r>
              <a:rPr lang="nl-NL" dirty="0" err="1"/>
              <a:t>fotos</a:t>
            </a:r>
            <a:r>
              <a:rPr lang="nl-NL" dirty="0"/>
              <a:t> van de buurt toe! </a:t>
            </a:r>
          </a:p>
          <a:p>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7</a:t>
            </a:fld>
            <a:endParaRPr lang="nl-NL"/>
          </a:p>
        </p:txBody>
      </p:sp>
    </p:spTree>
    <p:extLst>
      <p:ext uri="{BB962C8B-B14F-4D97-AF65-F5344CB8AC3E}">
        <p14:creationId xmlns:p14="http://schemas.microsoft.com/office/powerpoint/2010/main" val="57156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Er zijn verschillende redenen om je huis te willen isoleren. Veelgehoorde redenen:</a:t>
            </a:r>
          </a:p>
          <a:p>
            <a:pPr marL="171450" indent="-171450">
              <a:buFontTx/>
              <a:buChar char="-"/>
            </a:pPr>
            <a:r>
              <a:rPr lang="nl-NL" dirty="0"/>
              <a:t>Verlagen energierekening</a:t>
            </a:r>
          </a:p>
          <a:p>
            <a:pPr marL="171450" indent="-171450">
              <a:buFontTx/>
              <a:buChar char="-"/>
            </a:pPr>
            <a:r>
              <a:rPr lang="nl-NL" dirty="0"/>
              <a:t>Verhogen wooncomfort </a:t>
            </a:r>
          </a:p>
          <a:p>
            <a:pPr marL="171450" indent="-171450">
              <a:buFontTx/>
              <a:buChar char="-"/>
            </a:pPr>
            <a:r>
              <a:rPr lang="nl-NL" dirty="0"/>
              <a:t>Minder gas = minder afhankelijkheid van instabiele landen</a:t>
            </a:r>
          </a:p>
          <a:p>
            <a:pPr marL="171450" indent="-171450">
              <a:buFontTx/>
              <a:buChar char="-"/>
            </a:pPr>
            <a:r>
              <a:rPr lang="nl-NL" dirty="0"/>
              <a:t>Minder uitstoten en zo minder bijdragen aan de klimaatverandering</a:t>
            </a:r>
          </a:p>
          <a:p>
            <a:pPr marL="171450" indent="-171450">
              <a:buFontTx/>
              <a:buChar char="-"/>
            </a:pPr>
            <a:r>
              <a:rPr lang="nl-NL" dirty="0"/>
              <a:t>Verhogen energielabel ivm verkoop </a:t>
            </a:r>
          </a:p>
          <a:p>
            <a:pPr marL="171450" indent="-171450">
              <a:buFontTx/>
              <a:buChar char="-"/>
            </a:pPr>
            <a:r>
              <a:rPr lang="nl-NL" dirty="0"/>
              <a:t>Verhogen verkoopwaarde van het huis </a:t>
            </a:r>
          </a:p>
          <a:p>
            <a:pPr marL="171450" indent="-171450">
              <a:buFontTx/>
              <a:buChar char="-"/>
            </a:pPr>
            <a:r>
              <a:rPr lang="nl-NL" dirty="0"/>
              <a:t>Goede investering </a:t>
            </a:r>
          </a:p>
          <a:p>
            <a:pPr marL="171450" indent="-171450">
              <a:buFontTx/>
              <a:buChar char="-"/>
            </a:pPr>
            <a:r>
              <a:rPr lang="nl-NL" dirty="0"/>
              <a:t>.. </a:t>
            </a:r>
          </a:p>
          <a:p>
            <a:pPr marL="171450" indent="-171450">
              <a:buFontTx/>
              <a:buChar char="-"/>
            </a:pPr>
            <a:endParaRPr lang="nl-NL" dirty="0"/>
          </a:p>
          <a:p>
            <a:pPr marL="0" indent="0">
              <a:buFontTx/>
              <a:buNone/>
            </a:pPr>
            <a:r>
              <a:rPr lang="nl-NL" dirty="0"/>
              <a:t>Een huis verliest op verschillende plekken warmte, dit verschilt per huis. Wel zie je hier een afbeelding van veelvoorkomende warmtelekken </a:t>
            </a:r>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8</a:t>
            </a:fld>
            <a:endParaRPr lang="nl-NL"/>
          </a:p>
        </p:txBody>
      </p:sp>
    </p:spTree>
    <p:extLst>
      <p:ext uri="{BB962C8B-B14F-4D97-AF65-F5344CB8AC3E}">
        <p14:creationId xmlns:p14="http://schemas.microsoft.com/office/powerpoint/2010/main" val="637735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Wat is de beste maatregel voor mijn huis? </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Het is soms best lastig om te beginnen met het verbeteren van je woning. Veel woningen zijn anders gebouwd en verliezen op verschillende plekken warmte. Dit hangt bijvoorbeeld af van het bouwjaar (</a:t>
            </a:r>
            <a:r>
              <a:rPr lang="nl-NL" sz="1200" i="1" kern="1200" dirty="0">
                <a:solidFill>
                  <a:schemeClr val="tx1"/>
                </a:solidFill>
                <a:effectLst/>
                <a:latin typeface="+mn-lt"/>
                <a:ea typeface="+mn-ea"/>
                <a:cs typeface="+mn-cs"/>
              </a:rPr>
              <a:t>muren voor 1920 hebben vaak geen spouw</a:t>
            </a:r>
            <a:r>
              <a:rPr lang="nl-NL" sz="1200" kern="1200" dirty="0">
                <a:solidFill>
                  <a:schemeClr val="tx1"/>
                </a:solidFill>
                <a:effectLst/>
                <a:latin typeface="+mn-lt"/>
                <a:ea typeface="+mn-ea"/>
                <a:cs typeface="+mn-cs"/>
              </a:rPr>
              <a:t>), soort huis (</a:t>
            </a:r>
            <a:r>
              <a:rPr lang="nl-NL" sz="1200" i="1" kern="1200" dirty="0">
                <a:solidFill>
                  <a:schemeClr val="tx1"/>
                </a:solidFill>
                <a:effectLst/>
                <a:latin typeface="+mn-lt"/>
                <a:ea typeface="+mn-ea"/>
                <a:cs typeface="+mn-cs"/>
              </a:rPr>
              <a:t>deel je een muur met de buren of niet</a:t>
            </a:r>
            <a:r>
              <a:rPr lang="nl-NL" sz="1200" kern="1200" dirty="0">
                <a:solidFill>
                  <a:schemeClr val="tx1"/>
                </a:solidFill>
                <a:effectLst/>
                <a:latin typeface="+mn-lt"/>
                <a:ea typeface="+mn-ea"/>
                <a:cs typeface="+mn-cs"/>
              </a:rPr>
              <a:t>), genomen maatregelen (</a:t>
            </a:r>
            <a:r>
              <a:rPr lang="nl-NL" sz="1200" i="1" kern="1200" dirty="0">
                <a:solidFill>
                  <a:schemeClr val="tx1"/>
                </a:solidFill>
                <a:effectLst/>
                <a:latin typeface="+mn-lt"/>
                <a:ea typeface="+mn-ea"/>
                <a:cs typeface="+mn-cs"/>
              </a:rPr>
              <a:t>hebben de vorige bewoners maatregelen getroffen</a:t>
            </a:r>
            <a:r>
              <a:rPr lang="nl-NL" sz="1200" kern="1200" dirty="0">
                <a:solidFill>
                  <a:schemeClr val="tx1"/>
                </a:solidFill>
                <a:effectLst/>
                <a:latin typeface="+mn-lt"/>
                <a:ea typeface="+mn-ea"/>
                <a:cs typeface="+mn-cs"/>
              </a:rPr>
              <a:t>), en uiteraard: je budget en behoeften. </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Er zijn verschillende manieren om erachter te komen waar in jouw huis de meeste warmte verloren gaat. </a:t>
            </a:r>
            <a:r>
              <a:rPr lang="nl-NL" sz="1200" kern="1200" dirty="0">
                <a:solidFill>
                  <a:schemeClr val="tx1"/>
                </a:solidFill>
                <a:effectLst/>
                <a:latin typeface="+mn-lt"/>
                <a:ea typeface="+mn-ea"/>
                <a:cs typeface="+mn-cs"/>
                <a:hlinkClick r:id="rId3"/>
              </a:rPr>
              <a:t>www.milieucentraal.nl</a:t>
            </a:r>
            <a:r>
              <a:rPr lang="nl-NL" sz="1200" kern="1200" dirty="0">
                <a:solidFill>
                  <a:schemeClr val="tx1"/>
                </a:solidFill>
                <a:effectLst/>
                <a:latin typeface="+mn-lt"/>
                <a:ea typeface="+mn-ea"/>
                <a:cs typeface="+mn-cs"/>
              </a:rPr>
              <a:t> is een betrouwbare site waar je informatie kunt vinden over het energiezuiniger maken van jouw huis. Via de </a:t>
            </a:r>
            <a:r>
              <a:rPr lang="nl-NL" sz="1200" kern="1200" dirty="0">
                <a:solidFill>
                  <a:schemeClr val="tx1"/>
                </a:solidFill>
                <a:effectLst/>
                <a:latin typeface="+mn-lt"/>
                <a:ea typeface="+mn-ea"/>
                <a:cs typeface="+mn-cs"/>
                <a:hlinkClick r:id="rId4"/>
              </a:rPr>
              <a:t>online check</a:t>
            </a:r>
            <a:r>
              <a:rPr lang="nl-NL" sz="1200" kern="1200" dirty="0">
                <a:solidFill>
                  <a:schemeClr val="tx1"/>
                </a:solidFill>
                <a:effectLst/>
                <a:latin typeface="+mn-lt"/>
                <a:ea typeface="+mn-ea"/>
                <a:cs typeface="+mn-cs"/>
              </a:rPr>
              <a:t> van Milieu Centraal kun je zelf gratis een test invullen naar de verbetermogelijkheden van jouw huis.  </a:t>
            </a:r>
          </a:p>
          <a:p>
            <a:r>
              <a:rPr lang="nl-NL" sz="1200" i="1"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r>
              <a:rPr lang="nl-NL" sz="1200" b="1" i="1" kern="1200" dirty="0">
                <a:solidFill>
                  <a:schemeClr val="tx1"/>
                </a:solidFill>
                <a:effectLst/>
                <a:latin typeface="+mn-lt"/>
                <a:ea typeface="+mn-ea"/>
                <a:cs typeface="+mn-cs"/>
              </a:rPr>
              <a:t>Ook kun je hulp inroepen van een vrijwilliger of professional!</a:t>
            </a:r>
            <a:endParaRPr lang="nl-NL" sz="1200" kern="1200" dirty="0">
              <a:solidFill>
                <a:schemeClr val="tx1"/>
              </a:solidFill>
              <a:effectLst/>
              <a:latin typeface="+mn-lt"/>
              <a:ea typeface="+mn-ea"/>
              <a:cs typeface="+mn-cs"/>
            </a:endParaRPr>
          </a:p>
          <a:p>
            <a:pPr lvl="0"/>
            <a:r>
              <a:rPr lang="nl-NL" sz="1200" kern="1200" dirty="0">
                <a:solidFill>
                  <a:schemeClr val="tx1"/>
                </a:solidFill>
                <a:effectLst/>
                <a:latin typeface="+mn-lt"/>
                <a:ea typeface="+mn-ea"/>
                <a:cs typeface="+mn-cs"/>
              </a:rPr>
              <a:t>Via onze lokale energiecooperatie XXXX kun je een aanvraag doen bij een Energieambassadeur. Deze Energieambassadeur komt bij jou langs om gratis een advies voor jouw huis op te stellen, stuur een mail naar XXX</a:t>
            </a:r>
            <a:endParaRPr lang="nl-NL" dirty="0"/>
          </a:p>
        </p:txBody>
      </p:sp>
      <p:sp>
        <p:nvSpPr>
          <p:cNvPr id="4" name="Tijdelijke aanduiding voor dianummer 3"/>
          <p:cNvSpPr>
            <a:spLocks noGrp="1"/>
          </p:cNvSpPr>
          <p:nvPr>
            <p:ph type="sldNum" sz="quarter" idx="5"/>
          </p:nvPr>
        </p:nvSpPr>
        <p:spPr/>
        <p:txBody>
          <a:bodyPr/>
          <a:lstStyle/>
          <a:p>
            <a:fld id="{0D56348B-A45F-497C-B3E6-370F24CF93F2}" type="slidenum">
              <a:rPr lang="nl-NL" smtClean="0"/>
              <a:t>9</a:t>
            </a:fld>
            <a:endParaRPr lang="nl-NL"/>
          </a:p>
        </p:txBody>
      </p:sp>
    </p:spTree>
    <p:extLst>
      <p:ext uri="{BB962C8B-B14F-4D97-AF65-F5344CB8AC3E}">
        <p14:creationId xmlns:p14="http://schemas.microsoft.com/office/powerpoint/2010/main" val="2496375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ADD738-11F3-F7AB-8FAA-DDFB9627B593}"/>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D2BBE7FD-88BA-BD53-8ABC-D88A179EEF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6795E74E-284E-D077-FF76-03EE3AF5ED77}"/>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5" name="Tijdelijke aanduiding voor voettekst 4">
            <a:extLst>
              <a:ext uri="{FF2B5EF4-FFF2-40B4-BE49-F238E27FC236}">
                <a16:creationId xmlns:a16="http://schemas.microsoft.com/office/drawing/2014/main" id="{D8863891-139F-15EA-992D-487F919622F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AEC34E2-DB86-A187-DD03-6961FF92DCEF}"/>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91963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000AD-A7C9-F7CD-7C7B-91C6E351D69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508283B-74CC-395F-D80B-DFB693E5636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F66C210-D07B-14AE-41C8-2BF6F46C575C}"/>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5" name="Tijdelijke aanduiding voor voettekst 4">
            <a:extLst>
              <a:ext uri="{FF2B5EF4-FFF2-40B4-BE49-F238E27FC236}">
                <a16:creationId xmlns:a16="http://schemas.microsoft.com/office/drawing/2014/main" id="{F56CF916-302C-AEA9-D85C-D43EBEF9E55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17744D9-182C-CE06-E652-91B0CF0E3580}"/>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3611646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2B77790-3DC4-8102-CAF9-C7F6128D971D}"/>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E77EC98-AD7D-980D-B853-C37E144D214B}"/>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A9571F8-96E6-E598-F446-8FEE29F2ED21}"/>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5" name="Tijdelijke aanduiding voor voettekst 4">
            <a:extLst>
              <a:ext uri="{FF2B5EF4-FFF2-40B4-BE49-F238E27FC236}">
                <a16:creationId xmlns:a16="http://schemas.microsoft.com/office/drawing/2014/main" id="{91B61B0C-467E-AF31-36BA-6DC124714C2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20F1848-DA29-F53C-3323-87E8D7A4A1A9}"/>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415976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DDD197-934F-7EBF-36DF-E7773E1E1EA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970A97E-E31D-2721-2369-1F92773CD761}"/>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65AE6B8-2D7B-634D-0619-D32066DE9365}"/>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5" name="Tijdelijke aanduiding voor voettekst 4">
            <a:extLst>
              <a:ext uri="{FF2B5EF4-FFF2-40B4-BE49-F238E27FC236}">
                <a16:creationId xmlns:a16="http://schemas.microsoft.com/office/drawing/2014/main" id="{878B28F1-3224-FB7D-F4CD-EF73CB0951F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8C6FBB7-7F7F-2629-CEB8-B30760EDD39D}"/>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1792994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5F9D40-E486-51C4-21A3-2087241EADB3}"/>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6F0D6CB-B6B0-CD06-8332-46BA4B4ED2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88625BFC-A634-D091-145B-76700E0900DA}"/>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5" name="Tijdelijke aanduiding voor voettekst 4">
            <a:extLst>
              <a:ext uri="{FF2B5EF4-FFF2-40B4-BE49-F238E27FC236}">
                <a16:creationId xmlns:a16="http://schemas.microsoft.com/office/drawing/2014/main" id="{10614BA6-E87D-C60B-BFDC-F73BD9FFDC1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9B32A1B-A683-5DA9-E452-6C06099A078A}"/>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1683455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DCE63E-31FB-62EC-0563-E0667797078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4C50FB1-1B99-1898-F045-26F08465486A}"/>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E56B0D58-7D83-3D00-5877-0F8E50A8136A}"/>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944B4C3-F9F6-022F-59C7-3917F53FB12E}"/>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6" name="Tijdelijke aanduiding voor voettekst 5">
            <a:extLst>
              <a:ext uri="{FF2B5EF4-FFF2-40B4-BE49-F238E27FC236}">
                <a16:creationId xmlns:a16="http://schemas.microsoft.com/office/drawing/2014/main" id="{FF787DB3-3AE4-ED48-BEFC-086307F3762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071FD77-7560-84F0-ED66-29650328633A}"/>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3041866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7D9B21-7715-73ED-C1A1-BC43A516388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02EC058E-4A75-E852-D50C-C1C18A134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33259B5-CFD1-EA51-BCD4-CB80BCC78E6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5FD7098-DBFC-92F5-66F3-24CDBCB5DA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DD40DC3-2B5C-E867-824A-C13EBC4148B7}"/>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45194E90-D52D-2539-A305-7776AF7B96BC}"/>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8" name="Tijdelijke aanduiding voor voettekst 7">
            <a:extLst>
              <a:ext uri="{FF2B5EF4-FFF2-40B4-BE49-F238E27FC236}">
                <a16:creationId xmlns:a16="http://schemas.microsoft.com/office/drawing/2014/main" id="{298AF0EE-A18F-28EB-1D88-6277CA97FB8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45BEA3D-3FF0-BE20-E18A-F1F1C5D384CB}"/>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419344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86C4-5BD9-0CBE-2A8E-B4E18E8CBD91}"/>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F10CF63-8F25-15EF-0BC7-ACE803590397}"/>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4" name="Tijdelijke aanduiding voor voettekst 3">
            <a:extLst>
              <a:ext uri="{FF2B5EF4-FFF2-40B4-BE49-F238E27FC236}">
                <a16:creationId xmlns:a16="http://schemas.microsoft.com/office/drawing/2014/main" id="{B1072EE1-70B4-D70D-8ABD-E5CE77591BB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8F6D56ED-EF3B-9645-E871-606C97AE13FC}"/>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1003345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8D5AFBD-94E6-05BE-E3F9-1A18B95E33C8}"/>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3" name="Tijdelijke aanduiding voor voettekst 2">
            <a:extLst>
              <a:ext uri="{FF2B5EF4-FFF2-40B4-BE49-F238E27FC236}">
                <a16:creationId xmlns:a16="http://schemas.microsoft.com/office/drawing/2014/main" id="{399C7D5D-3619-A9A6-74A1-744C707F53C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07B384B-4976-EA7A-9955-972A5B61F222}"/>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3095000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53A103-3188-0A97-61E6-E6044AC8F3D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A245522-23C4-D403-C8E9-DA0891D2FC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227091AC-5F1B-FB11-238E-732A789E4C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DBCFCDC-60E0-2912-D533-6BB3C9AFE21A}"/>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6" name="Tijdelijke aanduiding voor voettekst 5">
            <a:extLst>
              <a:ext uri="{FF2B5EF4-FFF2-40B4-BE49-F238E27FC236}">
                <a16:creationId xmlns:a16="http://schemas.microsoft.com/office/drawing/2014/main" id="{A4EAAE44-1CB1-D62A-F29D-6311FD37BE2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30EB390-E322-AFE0-E481-27213C414E4E}"/>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2369421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D59601-E09C-B00C-514F-AC981598F66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6719ADA2-CB72-A1EA-6A51-F182676592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7CF111B1-5BFB-6B02-91E1-4FCEF8A3DB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2E6983C-F85A-E7BD-62E8-297F6CF0A075}"/>
              </a:ext>
            </a:extLst>
          </p:cNvPr>
          <p:cNvSpPr>
            <a:spLocks noGrp="1"/>
          </p:cNvSpPr>
          <p:nvPr>
            <p:ph type="dt" sz="half" idx="10"/>
          </p:nvPr>
        </p:nvSpPr>
        <p:spPr/>
        <p:txBody>
          <a:bodyPr/>
          <a:lstStyle/>
          <a:p>
            <a:fld id="{B782E0FB-E4B6-4399-8020-3D0E6520E7C9}" type="datetimeFigureOut">
              <a:rPr lang="nl-NL" smtClean="0"/>
              <a:t>20-5-2026</a:t>
            </a:fld>
            <a:endParaRPr lang="nl-NL"/>
          </a:p>
        </p:txBody>
      </p:sp>
      <p:sp>
        <p:nvSpPr>
          <p:cNvPr id="6" name="Tijdelijke aanduiding voor voettekst 5">
            <a:extLst>
              <a:ext uri="{FF2B5EF4-FFF2-40B4-BE49-F238E27FC236}">
                <a16:creationId xmlns:a16="http://schemas.microsoft.com/office/drawing/2014/main" id="{725F0875-56D2-BC63-0492-0DB7C8688FA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1763702-2F19-31C9-D5C1-15108C9133A5}"/>
              </a:ext>
            </a:extLst>
          </p:cNvPr>
          <p:cNvSpPr>
            <a:spLocks noGrp="1"/>
          </p:cNvSpPr>
          <p:nvPr>
            <p:ph type="sldNum" sz="quarter" idx="12"/>
          </p:nvPr>
        </p:nvSpPr>
        <p:spPr/>
        <p:txBody>
          <a:bodyPr/>
          <a:lstStyle/>
          <a:p>
            <a:fld id="{BBDA8CA4-7476-4223-BFE3-DF169CC21377}" type="slidenum">
              <a:rPr lang="nl-NL" smtClean="0"/>
              <a:t>‹nr.›</a:t>
            </a:fld>
            <a:endParaRPr lang="nl-NL"/>
          </a:p>
        </p:txBody>
      </p:sp>
    </p:spTree>
    <p:extLst>
      <p:ext uri="{BB962C8B-B14F-4D97-AF65-F5344CB8AC3E}">
        <p14:creationId xmlns:p14="http://schemas.microsoft.com/office/powerpoint/2010/main" val="168559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086B7A-9F04-D2B8-DBAC-A6881CCA8A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99C4509-C692-3F54-F555-55D6C738DD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C60B03-52B5-9CCE-1EDC-93EF2527C1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82E0FB-E4B6-4399-8020-3D0E6520E7C9}" type="datetimeFigureOut">
              <a:rPr lang="nl-NL" smtClean="0"/>
              <a:t>20-5-2026</a:t>
            </a:fld>
            <a:endParaRPr lang="nl-NL"/>
          </a:p>
        </p:txBody>
      </p:sp>
      <p:sp>
        <p:nvSpPr>
          <p:cNvPr id="5" name="Tijdelijke aanduiding voor voettekst 4">
            <a:extLst>
              <a:ext uri="{FF2B5EF4-FFF2-40B4-BE49-F238E27FC236}">
                <a16:creationId xmlns:a16="http://schemas.microsoft.com/office/drawing/2014/main" id="{86F3B151-7C8C-43D8-44BA-34C081183A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93CCB32A-8E54-C36C-2F85-AB06B7B4E7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BDA8CA4-7476-4223-BFE3-DF169CC21377}" type="slidenum">
              <a:rPr lang="nl-NL" smtClean="0"/>
              <a:t>‹nr.›</a:t>
            </a:fld>
            <a:endParaRPr lang="nl-NL"/>
          </a:p>
        </p:txBody>
      </p:sp>
    </p:spTree>
    <p:extLst>
      <p:ext uri="{BB962C8B-B14F-4D97-AF65-F5344CB8AC3E}">
        <p14:creationId xmlns:p14="http://schemas.microsoft.com/office/powerpoint/2010/main" val="2222155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C4F506-BE2F-07CE-1E3B-3AC00393A405}"/>
              </a:ext>
            </a:extLst>
          </p:cNvPr>
          <p:cNvSpPr>
            <a:spLocks noGrp="1"/>
          </p:cNvSpPr>
          <p:nvPr>
            <p:ph type="title"/>
          </p:nvPr>
        </p:nvSpPr>
        <p:spPr/>
        <p:txBody>
          <a:bodyPr/>
          <a:lstStyle/>
          <a:p>
            <a:r>
              <a:rPr lang="nl-NL" dirty="0"/>
              <a:t>Buurtavond inkoopactie isolatie </a:t>
            </a:r>
          </a:p>
        </p:txBody>
      </p:sp>
      <p:sp>
        <p:nvSpPr>
          <p:cNvPr id="3" name="Tijdelijke aanduiding voor inhoud 2">
            <a:extLst>
              <a:ext uri="{FF2B5EF4-FFF2-40B4-BE49-F238E27FC236}">
                <a16:creationId xmlns:a16="http://schemas.microsoft.com/office/drawing/2014/main" id="{EAE6FD32-C7F8-443B-9B75-439C536667D7}"/>
              </a:ext>
            </a:extLst>
          </p:cNvPr>
          <p:cNvSpPr>
            <a:spLocks noGrp="1"/>
          </p:cNvSpPr>
          <p:nvPr>
            <p:ph idx="1"/>
          </p:nvPr>
        </p:nvSpPr>
        <p:spPr/>
        <p:txBody>
          <a:bodyPr/>
          <a:lstStyle/>
          <a:p>
            <a:r>
              <a:rPr lang="nl-NL" dirty="0"/>
              <a:t>Datum</a:t>
            </a:r>
          </a:p>
          <a:p>
            <a:r>
              <a:rPr lang="nl-NL" dirty="0"/>
              <a:t>Tijd</a:t>
            </a:r>
          </a:p>
          <a:p>
            <a:r>
              <a:rPr lang="nl-NL" dirty="0"/>
              <a:t>Logo buurtinitiatief</a:t>
            </a:r>
          </a:p>
        </p:txBody>
      </p:sp>
    </p:spTree>
    <p:extLst>
      <p:ext uri="{BB962C8B-B14F-4D97-AF65-F5344CB8AC3E}">
        <p14:creationId xmlns:p14="http://schemas.microsoft.com/office/powerpoint/2010/main" val="2842933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70859-0B07-E946-F29A-DB3FA6C2BF6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373B8E9-C343-0398-707D-2DABB2A952F8}"/>
              </a:ext>
            </a:extLst>
          </p:cNvPr>
          <p:cNvSpPr>
            <a:spLocks noGrp="1"/>
          </p:cNvSpPr>
          <p:nvPr>
            <p:ph type="title"/>
          </p:nvPr>
        </p:nvSpPr>
        <p:spPr/>
        <p:txBody>
          <a:bodyPr/>
          <a:lstStyle/>
          <a:p>
            <a:r>
              <a:rPr lang="nl-NL" dirty="0"/>
              <a:t>Samen isoleren </a:t>
            </a:r>
          </a:p>
        </p:txBody>
      </p:sp>
      <p:sp>
        <p:nvSpPr>
          <p:cNvPr id="3" name="Tijdelijke aanduiding voor inhoud 2">
            <a:extLst>
              <a:ext uri="{FF2B5EF4-FFF2-40B4-BE49-F238E27FC236}">
                <a16:creationId xmlns:a16="http://schemas.microsoft.com/office/drawing/2014/main" id="{1251FAFA-772B-9C48-F3EE-1BC1F2C3AAED}"/>
              </a:ext>
            </a:extLst>
          </p:cNvPr>
          <p:cNvSpPr>
            <a:spLocks noGrp="1"/>
          </p:cNvSpPr>
          <p:nvPr>
            <p:ph idx="1"/>
          </p:nvPr>
        </p:nvSpPr>
        <p:spPr/>
        <p:txBody>
          <a:bodyPr/>
          <a:lstStyle/>
          <a:p>
            <a:r>
              <a:rPr lang="nl-NL" dirty="0"/>
              <a:t>Waarom? </a:t>
            </a:r>
          </a:p>
          <a:p>
            <a:r>
              <a:rPr lang="nl-NL" dirty="0"/>
              <a:t>Hoe zijn wij gestart?</a:t>
            </a:r>
          </a:p>
          <a:p>
            <a:r>
              <a:rPr lang="nl-NL" dirty="0"/>
              <a:t>Aanbod</a:t>
            </a:r>
          </a:p>
          <a:p>
            <a:endParaRPr lang="nl-NL" dirty="0"/>
          </a:p>
          <a:p>
            <a:endParaRPr lang="nl-NL" dirty="0"/>
          </a:p>
        </p:txBody>
      </p:sp>
      <p:sp>
        <p:nvSpPr>
          <p:cNvPr id="4" name="Tekstvak 3">
            <a:extLst>
              <a:ext uri="{FF2B5EF4-FFF2-40B4-BE49-F238E27FC236}">
                <a16:creationId xmlns:a16="http://schemas.microsoft.com/office/drawing/2014/main" id="{126DEC70-9AAE-5FFB-8C03-5378C0175E07}"/>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98395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E1963-EA93-31AD-ECF6-155D085F6DF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476D6E-EAB5-CC2A-3B9D-1032E2F48956}"/>
              </a:ext>
            </a:extLst>
          </p:cNvPr>
          <p:cNvSpPr>
            <a:spLocks noGrp="1"/>
          </p:cNvSpPr>
          <p:nvPr>
            <p:ph type="title"/>
          </p:nvPr>
        </p:nvSpPr>
        <p:spPr/>
        <p:txBody>
          <a:bodyPr/>
          <a:lstStyle/>
          <a:p>
            <a:r>
              <a:rPr lang="nl-NL" dirty="0"/>
              <a:t>Waarom samen isoleren?</a:t>
            </a:r>
          </a:p>
        </p:txBody>
      </p:sp>
      <p:sp>
        <p:nvSpPr>
          <p:cNvPr id="3" name="Tijdelijke aanduiding voor inhoud 2">
            <a:extLst>
              <a:ext uri="{FF2B5EF4-FFF2-40B4-BE49-F238E27FC236}">
                <a16:creationId xmlns:a16="http://schemas.microsoft.com/office/drawing/2014/main" id="{53F2A807-798F-7E6B-8E10-86BBDAFDEA79}"/>
              </a:ext>
            </a:extLst>
          </p:cNvPr>
          <p:cNvSpPr>
            <a:spLocks noGrp="1"/>
          </p:cNvSpPr>
          <p:nvPr>
            <p:ph idx="1"/>
          </p:nvPr>
        </p:nvSpPr>
        <p:spPr/>
        <p:txBody>
          <a:bodyPr/>
          <a:lstStyle/>
          <a:p>
            <a:r>
              <a:rPr lang="nl-NL" dirty="0"/>
              <a:t>Het is best ingewikkeld om een betrouwbare partij te vinden en een goed aanbod te krijgen: samen maken we de beste keuze </a:t>
            </a:r>
          </a:p>
          <a:p>
            <a:r>
              <a:rPr lang="nl-NL" dirty="0"/>
              <a:t>Burenkorting: bedrijven geven korting bij grotere opdrachten </a:t>
            </a:r>
          </a:p>
          <a:p>
            <a:r>
              <a:rPr lang="nl-NL" dirty="0"/>
              <a:t>Samen is natuurlijk veel leuker!</a:t>
            </a:r>
          </a:p>
          <a:p>
            <a:endParaRPr lang="nl-NL" dirty="0"/>
          </a:p>
        </p:txBody>
      </p:sp>
      <p:sp>
        <p:nvSpPr>
          <p:cNvPr id="4" name="Tekstvak 3">
            <a:extLst>
              <a:ext uri="{FF2B5EF4-FFF2-40B4-BE49-F238E27FC236}">
                <a16:creationId xmlns:a16="http://schemas.microsoft.com/office/drawing/2014/main" id="{04415531-E2B0-F3A0-496D-66B2F111C6EE}"/>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1920223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F734F-9EE0-EE59-F585-A26F32A6C79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704393E-8D9E-F43A-AD47-C5B1363A2289}"/>
              </a:ext>
            </a:extLst>
          </p:cNvPr>
          <p:cNvSpPr>
            <a:spLocks noGrp="1"/>
          </p:cNvSpPr>
          <p:nvPr>
            <p:ph type="title"/>
          </p:nvPr>
        </p:nvSpPr>
        <p:spPr/>
        <p:txBody>
          <a:bodyPr/>
          <a:lstStyle/>
          <a:p>
            <a:r>
              <a:rPr lang="nl-NL" dirty="0"/>
              <a:t>Hoe zijn wij gestart?</a:t>
            </a:r>
          </a:p>
        </p:txBody>
      </p:sp>
      <p:sp>
        <p:nvSpPr>
          <p:cNvPr id="3" name="Tijdelijke aanduiding voor inhoud 2">
            <a:extLst>
              <a:ext uri="{FF2B5EF4-FFF2-40B4-BE49-F238E27FC236}">
                <a16:creationId xmlns:a16="http://schemas.microsoft.com/office/drawing/2014/main" id="{D285EF0E-16DB-C176-3F4E-28D01104D134}"/>
              </a:ext>
            </a:extLst>
          </p:cNvPr>
          <p:cNvSpPr>
            <a:spLocks noGrp="1"/>
          </p:cNvSpPr>
          <p:nvPr>
            <p:ph idx="1"/>
          </p:nvPr>
        </p:nvSpPr>
        <p:spPr/>
        <p:txBody>
          <a:bodyPr/>
          <a:lstStyle/>
          <a:p>
            <a:r>
              <a:rPr lang="nl-NL" i="1" dirty="0"/>
              <a:t>Buurtenquête </a:t>
            </a:r>
          </a:p>
          <a:p>
            <a:r>
              <a:rPr lang="nl-NL" i="1" dirty="0"/>
              <a:t>Voorwaarden bepalen voor de offerte</a:t>
            </a:r>
          </a:p>
          <a:p>
            <a:r>
              <a:rPr lang="nl-NL" i="1" dirty="0"/>
              <a:t>Offertes opvragen, vergelijken &amp; beoordelen</a:t>
            </a:r>
          </a:p>
          <a:p>
            <a:r>
              <a:rPr lang="nl-NL" b="1" dirty="0"/>
              <a:t>Nu: opzoek naar buren die mee willen doen! </a:t>
            </a:r>
          </a:p>
        </p:txBody>
      </p:sp>
      <p:sp>
        <p:nvSpPr>
          <p:cNvPr id="4" name="Tekstvak 3">
            <a:extLst>
              <a:ext uri="{FF2B5EF4-FFF2-40B4-BE49-F238E27FC236}">
                <a16:creationId xmlns:a16="http://schemas.microsoft.com/office/drawing/2014/main" id="{67DBE54B-38F3-5041-CC9C-0B9EB6FDAB08}"/>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4188281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43616-C2CA-E097-9B89-66A232AFF88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102FF9-D89D-1710-3388-38CFF6E1A16A}"/>
              </a:ext>
            </a:extLst>
          </p:cNvPr>
          <p:cNvSpPr>
            <a:spLocks noGrp="1"/>
          </p:cNvSpPr>
          <p:nvPr>
            <p:ph type="title"/>
          </p:nvPr>
        </p:nvSpPr>
        <p:spPr/>
        <p:txBody>
          <a:bodyPr/>
          <a:lstStyle/>
          <a:p>
            <a:r>
              <a:rPr lang="nl-NL" dirty="0"/>
              <a:t>Waarom isoleren met natuurlijke materialen?</a:t>
            </a:r>
          </a:p>
        </p:txBody>
      </p:sp>
      <p:sp>
        <p:nvSpPr>
          <p:cNvPr id="4" name="Tijdelijke aanduiding voor inhoud 3">
            <a:extLst>
              <a:ext uri="{FF2B5EF4-FFF2-40B4-BE49-F238E27FC236}">
                <a16:creationId xmlns:a16="http://schemas.microsoft.com/office/drawing/2014/main" id="{F7DAA339-4771-4A82-989B-DBDAE471E5C7}"/>
              </a:ext>
            </a:extLst>
          </p:cNvPr>
          <p:cNvSpPr>
            <a:spLocks noGrp="1"/>
          </p:cNvSpPr>
          <p:nvPr>
            <p:ph idx="1"/>
          </p:nvPr>
        </p:nvSpPr>
        <p:spPr/>
        <p:txBody>
          <a:bodyPr/>
          <a:lstStyle/>
          <a:p>
            <a:r>
              <a:rPr lang="nl-NL" dirty="0"/>
              <a:t>Houdt net als </a:t>
            </a:r>
            <a:r>
              <a:rPr lang="nl-NL" dirty="0" err="1"/>
              <a:t>kunsstof</a:t>
            </a:r>
            <a:r>
              <a:rPr lang="nl-NL" dirty="0"/>
              <a:t> materiaal je huis lekker warm in de winter</a:t>
            </a:r>
          </a:p>
          <a:p>
            <a:r>
              <a:rPr lang="nl-NL" dirty="0"/>
              <a:t>Houdt beter als </a:t>
            </a:r>
            <a:r>
              <a:rPr lang="nl-NL" dirty="0" err="1"/>
              <a:t>kunstof</a:t>
            </a:r>
            <a:r>
              <a:rPr lang="nl-NL" dirty="0"/>
              <a:t> materiaal je huis koel in de zomer</a:t>
            </a:r>
          </a:p>
          <a:p>
            <a:r>
              <a:rPr lang="nl-NL" dirty="0"/>
              <a:t>Betere vochtregulering</a:t>
            </a:r>
          </a:p>
          <a:p>
            <a:r>
              <a:rPr lang="nl-NL" dirty="0"/>
              <a:t>Geen ongezonde stoffen in je woning</a:t>
            </a:r>
          </a:p>
          <a:p>
            <a:r>
              <a:rPr lang="nl-NL" dirty="0"/>
              <a:t>Beter voor het klimaat en het milieu </a:t>
            </a:r>
          </a:p>
        </p:txBody>
      </p:sp>
      <p:sp>
        <p:nvSpPr>
          <p:cNvPr id="5" name="Tekstvak 4">
            <a:extLst>
              <a:ext uri="{FF2B5EF4-FFF2-40B4-BE49-F238E27FC236}">
                <a16:creationId xmlns:a16="http://schemas.microsoft.com/office/drawing/2014/main" id="{E5EFA0BE-B1FA-32A8-47BD-1741FF45E40E}"/>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1984980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45C25-6827-20EB-7703-C8225289CFD0}"/>
              </a:ext>
            </a:extLst>
          </p:cNvPr>
          <p:cNvSpPr>
            <a:spLocks noGrp="1"/>
          </p:cNvSpPr>
          <p:nvPr>
            <p:ph type="title"/>
          </p:nvPr>
        </p:nvSpPr>
        <p:spPr/>
        <p:txBody>
          <a:bodyPr/>
          <a:lstStyle/>
          <a:p>
            <a:r>
              <a:rPr lang="nl-NL" dirty="0"/>
              <a:t>Natuurvriendelijk isoleren </a:t>
            </a:r>
          </a:p>
        </p:txBody>
      </p:sp>
      <p:sp>
        <p:nvSpPr>
          <p:cNvPr id="3" name="Tijdelijke aanduiding voor inhoud 2">
            <a:extLst>
              <a:ext uri="{FF2B5EF4-FFF2-40B4-BE49-F238E27FC236}">
                <a16:creationId xmlns:a16="http://schemas.microsoft.com/office/drawing/2014/main" id="{C1943326-A480-B22A-E097-3F43FC90BE06}"/>
              </a:ext>
            </a:extLst>
          </p:cNvPr>
          <p:cNvSpPr>
            <a:spLocks noGrp="1"/>
          </p:cNvSpPr>
          <p:nvPr>
            <p:ph idx="1"/>
          </p:nvPr>
        </p:nvSpPr>
        <p:spPr/>
        <p:txBody>
          <a:bodyPr/>
          <a:lstStyle/>
          <a:p>
            <a:r>
              <a:rPr lang="nl-NL" dirty="0"/>
              <a:t>Zet hier de aanpak van de gemeente als het gaat om natuurvriendelijk isoleren. </a:t>
            </a:r>
          </a:p>
        </p:txBody>
      </p:sp>
      <p:sp>
        <p:nvSpPr>
          <p:cNvPr id="4" name="Tekstvak 3">
            <a:extLst>
              <a:ext uri="{FF2B5EF4-FFF2-40B4-BE49-F238E27FC236}">
                <a16:creationId xmlns:a16="http://schemas.microsoft.com/office/drawing/2014/main" id="{6318D441-C464-4A54-3C45-213DB8E830B5}"/>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2584003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744A7-2EDE-6F77-21F8-51997DEDF02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42E0685-33E4-4487-821D-1167FF05DEEF}"/>
              </a:ext>
            </a:extLst>
          </p:cNvPr>
          <p:cNvSpPr>
            <a:spLocks noGrp="1"/>
          </p:cNvSpPr>
          <p:nvPr>
            <p:ph type="title"/>
          </p:nvPr>
        </p:nvSpPr>
        <p:spPr/>
        <p:txBody>
          <a:bodyPr/>
          <a:lstStyle/>
          <a:p>
            <a:r>
              <a:rPr lang="nl-NL" dirty="0"/>
              <a:t>Aanbod voor de buurt  </a:t>
            </a:r>
          </a:p>
        </p:txBody>
      </p:sp>
      <p:sp>
        <p:nvSpPr>
          <p:cNvPr id="3" name="Tijdelijke aanduiding voor inhoud 2">
            <a:extLst>
              <a:ext uri="{FF2B5EF4-FFF2-40B4-BE49-F238E27FC236}">
                <a16:creationId xmlns:a16="http://schemas.microsoft.com/office/drawing/2014/main" id="{864CC1C4-BCBF-3675-9EB6-A77B805AB388}"/>
              </a:ext>
            </a:extLst>
          </p:cNvPr>
          <p:cNvSpPr>
            <a:spLocks noGrp="1"/>
          </p:cNvSpPr>
          <p:nvPr>
            <p:ph idx="1"/>
          </p:nvPr>
        </p:nvSpPr>
        <p:spPr/>
        <p:txBody>
          <a:bodyPr/>
          <a:lstStyle/>
          <a:p>
            <a:r>
              <a:rPr lang="nl-NL" dirty="0"/>
              <a:t>Maatregel 1 + materiaal + bedrijf</a:t>
            </a:r>
          </a:p>
          <a:p>
            <a:r>
              <a:rPr lang="nl-NL" dirty="0"/>
              <a:t>Maatregel 2 + materiaal + bedrijf</a:t>
            </a:r>
          </a:p>
          <a:p>
            <a:r>
              <a:rPr lang="nl-NL" dirty="0"/>
              <a:t>Maatregel 3 + materiaal + bedrijf</a:t>
            </a:r>
          </a:p>
          <a:p>
            <a:r>
              <a:rPr lang="nl-NL" dirty="0"/>
              <a:t>Maatregel 4 + materiaal + bedrijf</a:t>
            </a:r>
          </a:p>
          <a:p>
            <a:endParaRPr lang="nl-NL" dirty="0"/>
          </a:p>
          <a:p>
            <a:endParaRPr lang="nl-NL" dirty="0"/>
          </a:p>
        </p:txBody>
      </p:sp>
      <p:sp>
        <p:nvSpPr>
          <p:cNvPr id="4" name="Tekstvak 3">
            <a:extLst>
              <a:ext uri="{FF2B5EF4-FFF2-40B4-BE49-F238E27FC236}">
                <a16:creationId xmlns:a16="http://schemas.microsoft.com/office/drawing/2014/main" id="{0889DC56-0112-5387-4022-DCD29EAC1F87}"/>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2672372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85B04-4517-A8F5-45C6-060005EF68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2C2876-20E0-5973-39D3-137914D87FE5}"/>
              </a:ext>
            </a:extLst>
          </p:cNvPr>
          <p:cNvSpPr>
            <a:spLocks noGrp="1"/>
          </p:cNvSpPr>
          <p:nvPr>
            <p:ph type="title"/>
          </p:nvPr>
        </p:nvSpPr>
        <p:spPr/>
        <p:txBody>
          <a:bodyPr/>
          <a:lstStyle/>
          <a:p>
            <a:r>
              <a:rPr lang="nl-NL" dirty="0"/>
              <a:t>Subsidie </a:t>
            </a:r>
          </a:p>
        </p:txBody>
      </p:sp>
      <p:sp>
        <p:nvSpPr>
          <p:cNvPr id="3" name="Tijdelijke aanduiding voor inhoud 2">
            <a:extLst>
              <a:ext uri="{FF2B5EF4-FFF2-40B4-BE49-F238E27FC236}">
                <a16:creationId xmlns:a16="http://schemas.microsoft.com/office/drawing/2014/main" id="{372ED158-3D55-FA07-022E-A4E77F11705B}"/>
              </a:ext>
            </a:extLst>
          </p:cNvPr>
          <p:cNvSpPr>
            <a:spLocks noGrp="1"/>
          </p:cNvSpPr>
          <p:nvPr>
            <p:ph idx="1"/>
          </p:nvPr>
        </p:nvSpPr>
        <p:spPr/>
        <p:txBody>
          <a:bodyPr/>
          <a:lstStyle/>
          <a:p>
            <a:r>
              <a:rPr lang="nl-NL" dirty="0"/>
              <a:t>Subsidie van het rijk: ISDE subsidie </a:t>
            </a:r>
          </a:p>
          <a:p>
            <a:endParaRPr lang="nl-NL" dirty="0"/>
          </a:p>
          <a:p>
            <a:endParaRPr lang="nl-NL" dirty="0"/>
          </a:p>
          <a:p>
            <a:endParaRPr lang="nl-NL" dirty="0"/>
          </a:p>
          <a:p>
            <a:endParaRPr lang="nl-NL" dirty="0"/>
          </a:p>
          <a:p>
            <a:endParaRPr lang="nl-NL" dirty="0"/>
          </a:p>
          <a:p>
            <a:endParaRPr lang="nl-NL" dirty="0"/>
          </a:p>
          <a:p>
            <a:r>
              <a:rPr lang="nl-NL" dirty="0"/>
              <a:t>Subsidie van de gemeente </a:t>
            </a:r>
          </a:p>
        </p:txBody>
      </p:sp>
      <p:pic>
        <p:nvPicPr>
          <p:cNvPr id="5" name="Afbeelding 4">
            <a:extLst>
              <a:ext uri="{FF2B5EF4-FFF2-40B4-BE49-F238E27FC236}">
                <a16:creationId xmlns:a16="http://schemas.microsoft.com/office/drawing/2014/main" id="{E2BA5E0F-11A5-7F2D-B306-C37DA1A92DFE}"/>
              </a:ext>
            </a:extLst>
          </p:cNvPr>
          <p:cNvPicPr>
            <a:picLocks noChangeAspect="1"/>
          </p:cNvPicPr>
          <p:nvPr/>
        </p:nvPicPr>
        <p:blipFill>
          <a:blip r:embed="rId3"/>
          <a:stretch>
            <a:fillRect/>
          </a:stretch>
        </p:blipFill>
        <p:spPr>
          <a:xfrm>
            <a:off x="888242" y="2235530"/>
            <a:ext cx="6268872" cy="2696249"/>
          </a:xfrm>
          <a:prstGeom prst="rect">
            <a:avLst/>
          </a:prstGeom>
        </p:spPr>
      </p:pic>
      <p:sp>
        <p:nvSpPr>
          <p:cNvPr id="6" name="Tekstvak 5">
            <a:extLst>
              <a:ext uri="{FF2B5EF4-FFF2-40B4-BE49-F238E27FC236}">
                <a16:creationId xmlns:a16="http://schemas.microsoft.com/office/drawing/2014/main" id="{C4A81426-8048-9765-FF54-EA8CBEB1EE5E}"/>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1722469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1F383-4D78-0315-8187-885BFC8A3A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FF7C5A3-39D8-1640-8531-969BE1BBA546}"/>
              </a:ext>
            </a:extLst>
          </p:cNvPr>
          <p:cNvSpPr>
            <a:spLocks noGrp="1"/>
          </p:cNvSpPr>
          <p:nvPr>
            <p:ph type="title"/>
          </p:nvPr>
        </p:nvSpPr>
        <p:spPr/>
        <p:txBody>
          <a:bodyPr/>
          <a:lstStyle/>
          <a:p>
            <a:r>
              <a:rPr lang="nl-NL" dirty="0"/>
              <a:t>Wil je meehelpen?</a:t>
            </a:r>
          </a:p>
        </p:txBody>
      </p:sp>
      <p:sp>
        <p:nvSpPr>
          <p:cNvPr id="3" name="Tijdelijke aanduiding voor inhoud 2">
            <a:extLst>
              <a:ext uri="{FF2B5EF4-FFF2-40B4-BE49-F238E27FC236}">
                <a16:creationId xmlns:a16="http://schemas.microsoft.com/office/drawing/2014/main" id="{C371E033-2A0F-8188-693B-95E0EA138F62}"/>
              </a:ext>
            </a:extLst>
          </p:cNvPr>
          <p:cNvSpPr>
            <a:spLocks noGrp="1"/>
          </p:cNvSpPr>
          <p:nvPr>
            <p:ph idx="1"/>
          </p:nvPr>
        </p:nvSpPr>
        <p:spPr/>
        <p:txBody>
          <a:bodyPr/>
          <a:lstStyle/>
          <a:p>
            <a:r>
              <a:rPr lang="nl-NL" dirty="0"/>
              <a:t>Stuur onze actie door naar buren via je straatapp!</a:t>
            </a:r>
          </a:p>
          <a:p>
            <a:r>
              <a:rPr lang="nl-NL" dirty="0"/>
              <a:t>Denk je mee in onze werkgroep? </a:t>
            </a:r>
          </a:p>
          <a:p>
            <a:r>
              <a:rPr lang="nl-NL" dirty="0"/>
              <a:t>Wordt straat ambassadeur en deel regelmatig nieuws met je buren!</a:t>
            </a:r>
          </a:p>
          <a:p>
            <a:endParaRPr lang="nl-NL" dirty="0"/>
          </a:p>
        </p:txBody>
      </p:sp>
      <p:sp>
        <p:nvSpPr>
          <p:cNvPr id="4" name="Tekstvak 3">
            <a:extLst>
              <a:ext uri="{FF2B5EF4-FFF2-40B4-BE49-F238E27FC236}">
                <a16:creationId xmlns:a16="http://schemas.microsoft.com/office/drawing/2014/main" id="{97284CBB-3CEE-3CC3-29B6-5C1F8BAD48DF}"/>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2080520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8074E-AAE2-8744-3B93-B871221A1D68}"/>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453BCED-75E2-7E41-34F1-8DD0CF43FD49}"/>
              </a:ext>
            </a:extLst>
          </p:cNvPr>
          <p:cNvSpPr>
            <a:spLocks noGrp="1"/>
          </p:cNvSpPr>
          <p:nvPr>
            <p:ph idx="1"/>
          </p:nvPr>
        </p:nvSpPr>
        <p:spPr/>
        <p:txBody>
          <a:bodyPr/>
          <a:lstStyle/>
          <a:p>
            <a:r>
              <a:rPr lang="nl-NL" dirty="0"/>
              <a:t>Tijd voor de borrel! </a:t>
            </a:r>
          </a:p>
        </p:txBody>
      </p:sp>
      <p:sp>
        <p:nvSpPr>
          <p:cNvPr id="4" name="Tekstvak 3">
            <a:extLst>
              <a:ext uri="{FF2B5EF4-FFF2-40B4-BE49-F238E27FC236}">
                <a16:creationId xmlns:a16="http://schemas.microsoft.com/office/drawing/2014/main" id="{9DC1DBDA-01D1-6792-28D0-A21FDA8A9E16}"/>
              </a:ext>
            </a:extLst>
          </p:cNvPr>
          <p:cNvSpPr txBox="1"/>
          <p:nvPr/>
        </p:nvSpPr>
        <p:spPr>
          <a:xfrm>
            <a:off x="166480" y="143974"/>
            <a:ext cx="6097656" cy="369332"/>
          </a:xfrm>
          <a:prstGeom prst="rect">
            <a:avLst/>
          </a:prstGeom>
          <a:noFill/>
        </p:spPr>
        <p:txBody>
          <a:bodyPr wrap="square">
            <a:spAutoFit/>
          </a:bodyPr>
          <a:lstStyle/>
          <a:p>
            <a:r>
              <a:rPr lang="nl-NL" dirty="0"/>
              <a:t>Samen isoleren </a:t>
            </a:r>
          </a:p>
        </p:txBody>
      </p:sp>
    </p:spTree>
    <p:extLst>
      <p:ext uri="{BB962C8B-B14F-4D97-AF65-F5344CB8AC3E}">
        <p14:creationId xmlns:p14="http://schemas.microsoft.com/office/powerpoint/2010/main" val="3869401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6C642-9EBF-6ADF-451D-A093A2EFAD19}"/>
              </a:ext>
            </a:extLst>
          </p:cNvPr>
          <p:cNvSpPr>
            <a:spLocks noGrp="1"/>
          </p:cNvSpPr>
          <p:nvPr>
            <p:ph type="title"/>
          </p:nvPr>
        </p:nvSpPr>
        <p:spPr/>
        <p:txBody>
          <a:bodyPr/>
          <a:lstStyle/>
          <a:p>
            <a:r>
              <a:rPr lang="nl-NL" dirty="0"/>
              <a:t>Programma </a:t>
            </a:r>
          </a:p>
        </p:txBody>
      </p:sp>
      <p:sp>
        <p:nvSpPr>
          <p:cNvPr id="3" name="Tijdelijke aanduiding voor inhoud 2">
            <a:extLst>
              <a:ext uri="{FF2B5EF4-FFF2-40B4-BE49-F238E27FC236}">
                <a16:creationId xmlns:a16="http://schemas.microsoft.com/office/drawing/2014/main" id="{4C2644DE-ADD5-106F-14C4-14AB2D59F5C4}"/>
              </a:ext>
            </a:extLst>
          </p:cNvPr>
          <p:cNvSpPr>
            <a:spLocks noGrp="1"/>
          </p:cNvSpPr>
          <p:nvPr>
            <p:ph idx="1"/>
          </p:nvPr>
        </p:nvSpPr>
        <p:spPr/>
        <p:txBody>
          <a:bodyPr/>
          <a:lstStyle/>
          <a:p>
            <a:r>
              <a:rPr lang="nl-NL" dirty="0"/>
              <a:t>Kennismaken: wie zijn wij en wie ben jij? </a:t>
            </a:r>
          </a:p>
          <a:p>
            <a:r>
              <a:rPr lang="nl-NL" dirty="0"/>
              <a:t>Waarom isoleren?</a:t>
            </a:r>
          </a:p>
          <a:p>
            <a:r>
              <a:rPr lang="nl-NL" dirty="0"/>
              <a:t>Waarom samen isoleren?</a:t>
            </a:r>
          </a:p>
          <a:p>
            <a:r>
              <a:rPr lang="nl-NL" dirty="0"/>
              <a:t>Borrelen! </a:t>
            </a:r>
          </a:p>
        </p:txBody>
      </p:sp>
    </p:spTree>
    <p:extLst>
      <p:ext uri="{BB962C8B-B14F-4D97-AF65-F5344CB8AC3E}">
        <p14:creationId xmlns:p14="http://schemas.microsoft.com/office/powerpoint/2010/main" val="1141900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867FCB-CA8F-8F26-C1C8-430A521D03D1}"/>
              </a:ext>
            </a:extLst>
          </p:cNvPr>
          <p:cNvSpPr>
            <a:spLocks noGrp="1"/>
          </p:cNvSpPr>
          <p:nvPr>
            <p:ph type="title"/>
          </p:nvPr>
        </p:nvSpPr>
        <p:spPr/>
        <p:txBody>
          <a:bodyPr/>
          <a:lstStyle/>
          <a:p>
            <a:r>
              <a:rPr lang="nl-NL" dirty="0"/>
              <a:t>Buurtinitiatief xx</a:t>
            </a:r>
          </a:p>
        </p:txBody>
      </p:sp>
      <p:sp>
        <p:nvSpPr>
          <p:cNvPr id="3" name="Tijdelijke aanduiding voor inhoud 2">
            <a:extLst>
              <a:ext uri="{FF2B5EF4-FFF2-40B4-BE49-F238E27FC236}">
                <a16:creationId xmlns:a16="http://schemas.microsoft.com/office/drawing/2014/main" id="{7650AA85-5B51-3A08-9925-8DA8E401EB07}"/>
              </a:ext>
            </a:extLst>
          </p:cNvPr>
          <p:cNvSpPr>
            <a:spLocks noGrp="1"/>
          </p:cNvSpPr>
          <p:nvPr>
            <p:ph idx="1"/>
          </p:nvPr>
        </p:nvSpPr>
        <p:spPr/>
        <p:txBody>
          <a:bodyPr/>
          <a:lstStyle/>
          <a:p>
            <a:r>
              <a:rPr lang="nl-NL" dirty="0"/>
              <a:t>Wie zijn wij?</a:t>
            </a:r>
          </a:p>
          <a:p>
            <a:r>
              <a:rPr lang="nl-NL" dirty="0"/>
              <a:t>Waarom zijn wij dit initiatief gestart? </a:t>
            </a:r>
          </a:p>
          <a:p>
            <a:r>
              <a:rPr lang="nl-NL" dirty="0"/>
              <a:t>Wat doen wij allemaal? </a:t>
            </a:r>
          </a:p>
        </p:txBody>
      </p:sp>
      <p:sp>
        <p:nvSpPr>
          <p:cNvPr id="5" name="Tekstvak 4">
            <a:extLst>
              <a:ext uri="{FF2B5EF4-FFF2-40B4-BE49-F238E27FC236}">
                <a16:creationId xmlns:a16="http://schemas.microsoft.com/office/drawing/2014/main" id="{C7D9E580-14A3-E8E6-D738-1738D3439693}"/>
              </a:ext>
            </a:extLst>
          </p:cNvPr>
          <p:cNvSpPr txBox="1"/>
          <p:nvPr/>
        </p:nvSpPr>
        <p:spPr>
          <a:xfrm>
            <a:off x="166480" y="143974"/>
            <a:ext cx="6097656" cy="369332"/>
          </a:xfrm>
          <a:prstGeom prst="rect">
            <a:avLst/>
          </a:prstGeom>
          <a:noFill/>
        </p:spPr>
        <p:txBody>
          <a:bodyPr wrap="square">
            <a:spAutoFit/>
          </a:bodyPr>
          <a:lstStyle/>
          <a:p>
            <a:r>
              <a:rPr lang="nl-NL" dirty="0"/>
              <a:t>Kennismaken</a:t>
            </a:r>
          </a:p>
        </p:txBody>
      </p:sp>
    </p:spTree>
    <p:extLst>
      <p:ext uri="{BB962C8B-B14F-4D97-AF65-F5344CB8AC3E}">
        <p14:creationId xmlns:p14="http://schemas.microsoft.com/office/powerpoint/2010/main" val="2334176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C3A6AC-89B8-0FE5-5D71-CEB4C5A9BA13}"/>
              </a:ext>
            </a:extLst>
          </p:cNvPr>
          <p:cNvSpPr>
            <a:spLocks noGrp="1"/>
          </p:cNvSpPr>
          <p:nvPr>
            <p:ph type="title"/>
          </p:nvPr>
        </p:nvSpPr>
        <p:spPr/>
        <p:txBody>
          <a:bodyPr/>
          <a:lstStyle/>
          <a:p>
            <a:r>
              <a:rPr lang="nl-NL" dirty="0"/>
              <a:t>Wie zijn wij? </a:t>
            </a:r>
          </a:p>
        </p:txBody>
      </p:sp>
      <p:sp>
        <p:nvSpPr>
          <p:cNvPr id="3" name="Tijdelijke aanduiding voor inhoud 2">
            <a:extLst>
              <a:ext uri="{FF2B5EF4-FFF2-40B4-BE49-F238E27FC236}">
                <a16:creationId xmlns:a16="http://schemas.microsoft.com/office/drawing/2014/main" id="{AE7B496A-71A8-EC10-A654-942C6087B1DC}"/>
              </a:ext>
            </a:extLst>
          </p:cNvPr>
          <p:cNvSpPr>
            <a:spLocks noGrp="1"/>
          </p:cNvSpPr>
          <p:nvPr>
            <p:ph idx="1"/>
          </p:nvPr>
        </p:nvSpPr>
        <p:spPr/>
        <p:txBody>
          <a:bodyPr/>
          <a:lstStyle/>
          <a:p>
            <a:r>
              <a:rPr lang="nl-NL" dirty="0"/>
              <a:t>Foto’s toevoegen teamleden + welke straat </a:t>
            </a:r>
          </a:p>
        </p:txBody>
      </p:sp>
      <p:sp>
        <p:nvSpPr>
          <p:cNvPr id="4" name="Tekstvak 3">
            <a:extLst>
              <a:ext uri="{FF2B5EF4-FFF2-40B4-BE49-F238E27FC236}">
                <a16:creationId xmlns:a16="http://schemas.microsoft.com/office/drawing/2014/main" id="{74D85B8D-59C3-0C08-EC9A-B7317E5D2215}"/>
              </a:ext>
            </a:extLst>
          </p:cNvPr>
          <p:cNvSpPr txBox="1"/>
          <p:nvPr/>
        </p:nvSpPr>
        <p:spPr>
          <a:xfrm>
            <a:off x="166480" y="143974"/>
            <a:ext cx="6097656" cy="369332"/>
          </a:xfrm>
          <a:prstGeom prst="rect">
            <a:avLst/>
          </a:prstGeom>
          <a:noFill/>
        </p:spPr>
        <p:txBody>
          <a:bodyPr wrap="square">
            <a:spAutoFit/>
          </a:bodyPr>
          <a:lstStyle/>
          <a:p>
            <a:r>
              <a:rPr lang="nl-NL" dirty="0"/>
              <a:t>Kennismaken</a:t>
            </a:r>
          </a:p>
        </p:txBody>
      </p:sp>
    </p:spTree>
    <p:extLst>
      <p:ext uri="{BB962C8B-B14F-4D97-AF65-F5344CB8AC3E}">
        <p14:creationId xmlns:p14="http://schemas.microsoft.com/office/powerpoint/2010/main" val="1845501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480264-2617-5AA9-C21E-5190D8B7A891}"/>
              </a:ext>
            </a:extLst>
          </p:cNvPr>
          <p:cNvSpPr>
            <a:spLocks noGrp="1"/>
          </p:cNvSpPr>
          <p:nvPr>
            <p:ph type="title"/>
          </p:nvPr>
        </p:nvSpPr>
        <p:spPr/>
        <p:txBody>
          <a:bodyPr/>
          <a:lstStyle/>
          <a:p>
            <a:r>
              <a:rPr lang="nl-NL" dirty="0"/>
              <a:t>Waarom zijn wij dit initiatief gestart?</a:t>
            </a:r>
          </a:p>
        </p:txBody>
      </p:sp>
      <p:sp>
        <p:nvSpPr>
          <p:cNvPr id="3" name="Tijdelijke aanduiding voor inhoud 2">
            <a:extLst>
              <a:ext uri="{FF2B5EF4-FFF2-40B4-BE49-F238E27FC236}">
                <a16:creationId xmlns:a16="http://schemas.microsoft.com/office/drawing/2014/main" id="{A5FCEF86-C418-61FB-2B64-EB6AA07945C6}"/>
              </a:ext>
            </a:extLst>
          </p:cNvPr>
          <p:cNvSpPr>
            <a:spLocks noGrp="1"/>
          </p:cNvSpPr>
          <p:nvPr>
            <p:ph idx="1"/>
          </p:nvPr>
        </p:nvSpPr>
        <p:spPr/>
        <p:txBody>
          <a:bodyPr/>
          <a:lstStyle/>
          <a:p>
            <a:r>
              <a:rPr lang="nl-NL" dirty="0"/>
              <a:t>Droom voor onze buurt: </a:t>
            </a:r>
          </a:p>
        </p:txBody>
      </p:sp>
      <p:sp>
        <p:nvSpPr>
          <p:cNvPr id="4" name="Tekstvak 3">
            <a:extLst>
              <a:ext uri="{FF2B5EF4-FFF2-40B4-BE49-F238E27FC236}">
                <a16:creationId xmlns:a16="http://schemas.microsoft.com/office/drawing/2014/main" id="{D4DE92CB-5504-0682-9826-0748A606F444}"/>
              </a:ext>
            </a:extLst>
          </p:cNvPr>
          <p:cNvSpPr txBox="1"/>
          <p:nvPr/>
        </p:nvSpPr>
        <p:spPr>
          <a:xfrm>
            <a:off x="166480" y="143974"/>
            <a:ext cx="6097656" cy="369332"/>
          </a:xfrm>
          <a:prstGeom prst="rect">
            <a:avLst/>
          </a:prstGeom>
          <a:noFill/>
        </p:spPr>
        <p:txBody>
          <a:bodyPr wrap="square">
            <a:spAutoFit/>
          </a:bodyPr>
          <a:lstStyle/>
          <a:p>
            <a:r>
              <a:rPr lang="nl-NL" dirty="0"/>
              <a:t>Kennismaken</a:t>
            </a:r>
          </a:p>
        </p:txBody>
      </p:sp>
    </p:spTree>
    <p:extLst>
      <p:ext uri="{BB962C8B-B14F-4D97-AF65-F5344CB8AC3E}">
        <p14:creationId xmlns:p14="http://schemas.microsoft.com/office/powerpoint/2010/main" val="2342690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1376C-FB26-2D6E-D1FE-868A48099E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D0E58B-8CDC-741F-CE8F-21F5566CD328}"/>
              </a:ext>
            </a:extLst>
          </p:cNvPr>
          <p:cNvSpPr>
            <a:spLocks noGrp="1"/>
          </p:cNvSpPr>
          <p:nvPr>
            <p:ph type="title"/>
          </p:nvPr>
        </p:nvSpPr>
        <p:spPr/>
        <p:txBody>
          <a:bodyPr/>
          <a:lstStyle/>
          <a:p>
            <a:r>
              <a:rPr lang="nl-NL" dirty="0"/>
              <a:t>Wat doen wij allemaal?</a:t>
            </a:r>
          </a:p>
        </p:txBody>
      </p:sp>
      <p:sp>
        <p:nvSpPr>
          <p:cNvPr id="3" name="Tijdelijke aanduiding voor inhoud 2">
            <a:extLst>
              <a:ext uri="{FF2B5EF4-FFF2-40B4-BE49-F238E27FC236}">
                <a16:creationId xmlns:a16="http://schemas.microsoft.com/office/drawing/2014/main" id="{E4FA41C6-BF27-D08F-D5B3-8DF2B53B894C}"/>
              </a:ext>
            </a:extLst>
          </p:cNvPr>
          <p:cNvSpPr>
            <a:spLocks noGrp="1"/>
          </p:cNvSpPr>
          <p:nvPr>
            <p:ph idx="1"/>
          </p:nvPr>
        </p:nvSpPr>
        <p:spPr/>
        <p:txBody>
          <a:bodyPr/>
          <a:lstStyle/>
          <a:p>
            <a:r>
              <a:rPr lang="nl-NL" dirty="0"/>
              <a:t>Website + nieuwsbrief </a:t>
            </a:r>
          </a:p>
          <a:p>
            <a:r>
              <a:rPr lang="nl-NL" dirty="0"/>
              <a:t>Huiskamergesprekken van energiecoaches </a:t>
            </a:r>
          </a:p>
          <a:p>
            <a:r>
              <a:rPr lang="nl-NL" dirty="0"/>
              <a:t>Samen afvalprikken en borrelen </a:t>
            </a:r>
          </a:p>
          <a:p>
            <a:r>
              <a:rPr lang="nl-NL" dirty="0"/>
              <a:t>Samen isolatiemaatregelen nemen </a:t>
            </a:r>
          </a:p>
          <a:p>
            <a:r>
              <a:rPr lang="nl-NL" dirty="0"/>
              <a:t>Gesprekken met de gemeente </a:t>
            </a:r>
          </a:p>
          <a:p>
            <a:r>
              <a:rPr lang="nl-NL" dirty="0"/>
              <a:t>…. </a:t>
            </a:r>
          </a:p>
        </p:txBody>
      </p:sp>
      <p:sp>
        <p:nvSpPr>
          <p:cNvPr id="4" name="Tekstvak 3">
            <a:extLst>
              <a:ext uri="{FF2B5EF4-FFF2-40B4-BE49-F238E27FC236}">
                <a16:creationId xmlns:a16="http://schemas.microsoft.com/office/drawing/2014/main" id="{EB38F422-E5A7-A261-66D2-EE474766426B}"/>
              </a:ext>
            </a:extLst>
          </p:cNvPr>
          <p:cNvSpPr txBox="1"/>
          <p:nvPr/>
        </p:nvSpPr>
        <p:spPr>
          <a:xfrm>
            <a:off x="166480" y="143974"/>
            <a:ext cx="6097656" cy="369332"/>
          </a:xfrm>
          <a:prstGeom prst="rect">
            <a:avLst/>
          </a:prstGeom>
          <a:noFill/>
        </p:spPr>
        <p:txBody>
          <a:bodyPr wrap="square">
            <a:spAutoFit/>
          </a:bodyPr>
          <a:lstStyle/>
          <a:p>
            <a:r>
              <a:rPr lang="nl-NL" dirty="0"/>
              <a:t>Kennismaken</a:t>
            </a:r>
          </a:p>
        </p:txBody>
      </p:sp>
    </p:spTree>
    <p:extLst>
      <p:ext uri="{BB962C8B-B14F-4D97-AF65-F5344CB8AC3E}">
        <p14:creationId xmlns:p14="http://schemas.microsoft.com/office/powerpoint/2010/main" val="1218242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AC2179-1907-183E-9641-9E5620D7D436}"/>
              </a:ext>
            </a:extLst>
          </p:cNvPr>
          <p:cNvSpPr>
            <a:spLocks noGrp="1"/>
          </p:cNvSpPr>
          <p:nvPr>
            <p:ph type="title"/>
          </p:nvPr>
        </p:nvSpPr>
        <p:spPr/>
        <p:txBody>
          <a:bodyPr/>
          <a:lstStyle/>
          <a:p>
            <a:r>
              <a:rPr lang="nl-NL" dirty="0"/>
              <a:t>Wie ben jij? </a:t>
            </a:r>
          </a:p>
        </p:txBody>
      </p:sp>
      <p:sp>
        <p:nvSpPr>
          <p:cNvPr id="3" name="Tijdelijke aanduiding voor inhoud 2">
            <a:extLst>
              <a:ext uri="{FF2B5EF4-FFF2-40B4-BE49-F238E27FC236}">
                <a16:creationId xmlns:a16="http://schemas.microsoft.com/office/drawing/2014/main" id="{6BCB04EA-5075-1B1B-6DCE-4F2F27B97C08}"/>
              </a:ext>
            </a:extLst>
          </p:cNvPr>
          <p:cNvSpPr>
            <a:spLocks noGrp="1"/>
          </p:cNvSpPr>
          <p:nvPr>
            <p:ph idx="1"/>
          </p:nvPr>
        </p:nvSpPr>
        <p:spPr/>
        <p:txBody>
          <a:bodyPr/>
          <a:lstStyle/>
          <a:p>
            <a:r>
              <a:rPr lang="nl-NL" dirty="0"/>
              <a:t>Wat is je naam?</a:t>
            </a:r>
          </a:p>
          <a:p>
            <a:r>
              <a:rPr lang="nl-NL" dirty="0"/>
              <a:t>In welke straat woon jij?</a:t>
            </a:r>
          </a:p>
          <a:p>
            <a:r>
              <a:rPr lang="nl-NL" dirty="0"/>
              <a:t>Wat is jouw droom voor de buurt? </a:t>
            </a:r>
          </a:p>
          <a:p>
            <a:r>
              <a:rPr lang="nl-NL" dirty="0"/>
              <a:t>Waar sta jij in je zoektocht als het gaat om isoleren? </a:t>
            </a:r>
          </a:p>
          <a:p>
            <a:r>
              <a:rPr lang="nl-NL" dirty="0"/>
              <a:t>…</a:t>
            </a:r>
          </a:p>
          <a:p>
            <a:endParaRPr lang="nl-NL" dirty="0"/>
          </a:p>
        </p:txBody>
      </p:sp>
      <p:sp>
        <p:nvSpPr>
          <p:cNvPr id="4" name="Tekstvak 3">
            <a:extLst>
              <a:ext uri="{FF2B5EF4-FFF2-40B4-BE49-F238E27FC236}">
                <a16:creationId xmlns:a16="http://schemas.microsoft.com/office/drawing/2014/main" id="{E2208128-280F-61DA-F3A5-195234DF4070}"/>
              </a:ext>
            </a:extLst>
          </p:cNvPr>
          <p:cNvSpPr txBox="1"/>
          <p:nvPr/>
        </p:nvSpPr>
        <p:spPr>
          <a:xfrm>
            <a:off x="166480" y="143974"/>
            <a:ext cx="6097656" cy="369332"/>
          </a:xfrm>
          <a:prstGeom prst="rect">
            <a:avLst/>
          </a:prstGeom>
          <a:noFill/>
        </p:spPr>
        <p:txBody>
          <a:bodyPr wrap="square">
            <a:spAutoFit/>
          </a:bodyPr>
          <a:lstStyle/>
          <a:p>
            <a:r>
              <a:rPr lang="nl-NL" dirty="0"/>
              <a:t>Kennismaken</a:t>
            </a:r>
          </a:p>
        </p:txBody>
      </p:sp>
    </p:spTree>
    <p:extLst>
      <p:ext uri="{BB962C8B-B14F-4D97-AF65-F5344CB8AC3E}">
        <p14:creationId xmlns:p14="http://schemas.microsoft.com/office/powerpoint/2010/main" val="3083061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B7369C-55CC-1AF5-1F7E-E851FE9BFFB5}"/>
              </a:ext>
            </a:extLst>
          </p:cNvPr>
          <p:cNvSpPr>
            <a:spLocks noGrp="1"/>
          </p:cNvSpPr>
          <p:nvPr>
            <p:ph type="title"/>
          </p:nvPr>
        </p:nvSpPr>
        <p:spPr/>
        <p:txBody>
          <a:bodyPr/>
          <a:lstStyle/>
          <a:p>
            <a:r>
              <a:rPr lang="nl-NL" dirty="0"/>
              <a:t>Waarom isoleren?</a:t>
            </a:r>
          </a:p>
        </p:txBody>
      </p:sp>
      <p:pic>
        <p:nvPicPr>
          <p:cNvPr id="5" name="Afbeelding 4">
            <a:extLst>
              <a:ext uri="{FF2B5EF4-FFF2-40B4-BE49-F238E27FC236}">
                <a16:creationId xmlns:a16="http://schemas.microsoft.com/office/drawing/2014/main" id="{E217AC9C-96FA-74F2-4916-4F0D60B7FD4D}"/>
              </a:ext>
            </a:extLst>
          </p:cNvPr>
          <p:cNvPicPr>
            <a:picLocks noChangeAspect="1"/>
          </p:cNvPicPr>
          <p:nvPr/>
        </p:nvPicPr>
        <p:blipFill>
          <a:blip r:embed="rId3"/>
          <a:stretch>
            <a:fillRect/>
          </a:stretch>
        </p:blipFill>
        <p:spPr>
          <a:xfrm>
            <a:off x="838200" y="1951630"/>
            <a:ext cx="4193915" cy="4005299"/>
          </a:xfrm>
          <a:prstGeom prst="rect">
            <a:avLst/>
          </a:prstGeom>
        </p:spPr>
      </p:pic>
      <p:pic>
        <p:nvPicPr>
          <p:cNvPr id="1026" name="Picture 2" descr="Warmtepomp werking">
            <a:extLst>
              <a:ext uri="{FF2B5EF4-FFF2-40B4-BE49-F238E27FC236}">
                <a16:creationId xmlns:a16="http://schemas.microsoft.com/office/drawing/2014/main" id="{B73C62FA-CF9A-DBB8-41F8-1D96E10BCB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8985" y="1027906"/>
            <a:ext cx="5674815" cy="4943577"/>
          </a:xfrm>
          <a:prstGeom prst="rect">
            <a:avLst/>
          </a:prstGeom>
          <a:noFill/>
          <a:extLst>
            <a:ext uri="{909E8E84-426E-40DD-AFC4-6F175D3DCCD1}">
              <a14:hiddenFill xmlns:a14="http://schemas.microsoft.com/office/drawing/2010/main">
                <a:solidFill>
                  <a:srgbClr val="FFFFFF"/>
                </a:solidFill>
              </a14:hiddenFill>
            </a:ext>
          </a:extLst>
        </p:spPr>
      </p:pic>
      <p:sp>
        <p:nvSpPr>
          <p:cNvPr id="10" name="Tekstvak 9">
            <a:extLst>
              <a:ext uri="{FF2B5EF4-FFF2-40B4-BE49-F238E27FC236}">
                <a16:creationId xmlns:a16="http://schemas.microsoft.com/office/drawing/2014/main" id="{73BDACF6-3E7D-01C0-2106-C983ED434530}"/>
              </a:ext>
            </a:extLst>
          </p:cNvPr>
          <p:cNvSpPr txBox="1"/>
          <p:nvPr/>
        </p:nvSpPr>
        <p:spPr>
          <a:xfrm>
            <a:off x="166480" y="143974"/>
            <a:ext cx="6097656" cy="369332"/>
          </a:xfrm>
          <a:prstGeom prst="rect">
            <a:avLst/>
          </a:prstGeom>
          <a:noFill/>
        </p:spPr>
        <p:txBody>
          <a:bodyPr wrap="square">
            <a:spAutoFit/>
          </a:bodyPr>
          <a:lstStyle/>
          <a:p>
            <a:r>
              <a:rPr lang="nl-NL" dirty="0"/>
              <a:t>Isoleren </a:t>
            </a:r>
          </a:p>
        </p:txBody>
      </p:sp>
    </p:spTree>
    <p:extLst>
      <p:ext uri="{BB962C8B-B14F-4D97-AF65-F5344CB8AC3E}">
        <p14:creationId xmlns:p14="http://schemas.microsoft.com/office/powerpoint/2010/main" val="1796696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E30CF6-48A0-10DC-7064-2D59DFF3AC0E}"/>
              </a:ext>
            </a:extLst>
          </p:cNvPr>
          <p:cNvSpPr>
            <a:spLocks noGrp="1"/>
          </p:cNvSpPr>
          <p:nvPr>
            <p:ph type="title"/>
          </p:nvPr>
        </p:nvSpPr>
        <p:spPr/>
        <p:txBody>
          <a:bodyPr/>
          <a:lstStyle/>
          <a:p>
            <a:r>
              <a:rPr lang="nl-NL" dirty="0"/>
              <a:t>Wat is het beste voor jouw huis?</a:t>
            </a:r>
          </a:p>
        </p:txBody>
      </p:sp>
      <p:sp>
        <p:nvSpPr>
          <p:cNvPr id="3" name="Tijdelijke aanduiding voor inhoud 2">
            <a:extLst>
              <a:ext uri="{FF2B5EF4-FFF2-40B4-BE49-F238E27FC236}">
                <a16:creationId xmlns:a16="http://schemas.microsoft.com/office/drawing/2014/main" id="{AC485B16-DC6B-7828-735E-F5277966E597}"/>
              </a:ext>
            </a:extLst>
          </p:cNvPr>
          <p:cNvSpPr>
            <a:spLocks noGrp="1"/>
          </p:cNvSpPr>
          <p:nvPr>
            <p:ph idx="1"/>
          </p:nvPr>
        </p:nvSpPr>
        <p:spPr/>
        <p:txBody>
          <a:bodyPr/>
          <a:lstStyle/>
          <a:p>
            <a:r>
              <a:rPr lang="nl-NL" dirty="0"/>
              <a:t>Doe de verbetercheck op Verbeterjehuis.nl</a:t>
            </a:r>
          </a:p>
          <a:p>
            <a:r>
              <a:rPr lang="nl-NL" dirty="0"/>
              <a:t>Maak een afspraak met een energiecoach </a:t>
            </a:r>
          </a:p>
        </p:txBody>
      </p:sp>
      <p:sp>
        <p:nvSpPr>
          <p:cNvPr id="4" name="Tekstvak 3">
            <a:extLst>
              <a:ext uri="{FF2B5EF4-FFF2-40B4-BE49-F238E27FC236}">
                <a16:creationId xmlns:a16="http://schemas.microsoft.com/office/drawing/2014/main" id="{B0DE316A-B917-1011-7B42-7574B43175A3}"/>
              </a:ext>
            </a:extLst>
          </p:cNvPr>
          <p:cNvSpPr txBox="1"/>
          <p:nvPr/>
        </p:nvSpPr>
        <p:spPr>
          <a:xfrm>
            <a:off x="166480" y="143974"/>
            <a:ext cx="6097656" cy="369332"/>
          </a:xfrm>
          <a:prstGeom prst="rect">
            <a:avLst/>
          </a:prstGeom>
          <a:noFill/>
        </p:spPr>
        <p:txBody>
          <a:bodyPr wrap="square">
            <a:spAutoFit/>
          </a:bodyPr>
          <a:lstStyle/>
          <a:p>
            <a:r>
              <a:rPr lang="nl-NL" dirty="0"/>
              <a:t>Isoleren </a:t>
            </a:r>
          </a:p>
        </p:txBody>
      </p:sp>
    </p:spTree>
    <p:extLst>
      <p:ext uri="{BB962C8B-B14F-4D97-AF65-F5344CB8AC3E}">
        <p14:creationId xmlns:p14="http://schemas.microsoft.com/office/powerpoint/2010/main" val="358762088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65D5BDD727FA4A8E870BB1B7C638C9" ma:contentTypeVersion="19" ma:contentTypeDescription="Een nieuw document maken." ma:contentTypeScope="" ma:versionID="18a2611d3ee4a3baa43e361f12ba9b0b">
  <xsd:schema xmlns:xsd="http://www.w3.org/2001/XMLSchema" xmlns:xs="http://www.w3.org/2001/XMLSchema" xmlns:p="http://schemas.microsoft.com/office/2006/metadata/properties" xmlns:ns2="448fcec1-0a3f-4327-af30-2a5b6dc3bdf2" xmlns:ns3="5488df3b-738c-41c3-b458-b338e2ecfaa6" targetNamespace="http://schemas.microsoft.com/office/2006/metadata/properties" ma:root="true" ma:fieldsID="dac7686041c9154090cfbb91c38dfc75" ns2:_="" ns3:_="">
    <xsd:import namespace="448fcec1-0a3f-4327-af30-2a5b6dc3bdf2"/>
    <xsd:import namespace="5488df3b-738c-41c3-b458-b338e2ecfa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8fcec1-0a3f-4327-af30-2a5b6dc3bd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8b496924-dbd1-44d4-93e4-0fbac2e2c77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88df3b-738c-41c3-b458-b338e2ecfaa6"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1b6522e6-7171-4be0-8095-174665610d3d}" ma:internalName="TaxCatchAll" ma:showField="CatchAllData" ma:web="5488df3b-738c-41c3-b458-b338e2ecfa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8fcec1-0a3f-4327-af30-2a5b6dc3bdf2">
      <Terms xmlns="http://schemas.microsoft.com/office/infopath/2007/PartnerControls"/>
    </lcf76f155ced4ddcb4097134ff3c332f>
    <TaxCatchAll xmlns="5488df3b-738c-41c3-b458-b338e2ecfaa6" xsi:nil="true"/>
  </documentManagement>
</p:properties>
</file>

<file path=customXml/itemProps1.xml><?xml version="1.0" encoding="utf-8"?>
<ds:datastoreItem xmlns:ds="http://schemas.openxmlformats.org/officeDocument/2006/customXml" ds:itemID="{8449A42D-684E-43E7-AFE0-70D1CAF6C1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8fcec1-0a3f-4327-af30-2a5b6dc3bdf2"/>
    <ds:schemaRef ds:uri="5488df3b-738c-41c3-b458-b338e2ecfa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1E2FD8-5A1D-4AB6-8FC6-19F27A95CFBA}">
  <ds:schemaRefs>
    <ds:schemaRef ds:uri="http://schemas.microsoft.com/sharepoint/v3/contenttype/forms"/>
  </ds:schemaRefs>
</ds:datastoreItem>
</file>

<file path=customXml/itemProps3.xml><?xml version="1.0" encoding="utf-8"?>
<ds:datastoreItem xmlns:ds="http://schemas.openxmlformats.org/officeDocument/2006/customXml" ds:itemID="{225A58F3-96EE-4B59-9BBC-E67BCDB1E78C}">
  <ds:schemaRefs>
    <ds:schemaRef ds:uri="http://schemas.microsoft.com/office/2006/metadata/properties"/>
    <ds:schemaRef ds:uri="http://schemas.microsoft.com/office/infopath/2007/PartnerControls"/>
    <ds:schemaRef ds:uri="448fcec1-0a3f-4327-af30-2a5b6dc3bdf2"/>
    <ds:schemaRef ds:uri="5488df3b-738c-41c3-b458-b338e2ecfaa6"/>
  </ds:schemaRefs>
</ds:datastoreItem>
</file>

<file path=docProps/app.xml><?xml version="1.0" encoding="utf-8"?>
<Properties xmlns="http://schemas.openxmlformats.org/officeDocument/2006/extended-properties" xmlns:vt="http://schemas.openxmlformats.org/officeDocument/2006/docPropsVTypes">
  <TotalTime>76</TotalTime>
  <Words>1590</Words>
  <Application>Microsoft Office PowerPoint</Application>
  <PresentationFormat>Breedbeeld</PresentationFormat>
  <Paragraphs>155</Paragraphs>
  <Slides>18</Slides>
  <Notes>14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Aptos</vt:lpstr>
      <vt:lpstr>Aptos Display</vt:lpstr>
      <vt:lpstr>Arial</vt:lpstr>
      <vt:lpstr>Kantoorthema</vt:lpstr>
      <vt:lpstr>Buurtavond inkoopactie isolatie </vt:lpstr>
      <vt:lpstr>Programma </vt:lpstr>
      <vt:lpstr>Buurtinitiatief xx</vt:lpstr>
      <vt:lpstr>Wie zijn wij? </vt:lpstr>
      <vt:lpstr>Waarom zijn wij dit initiatief gestart?</vt:lpstr>
      <vt:lpstr>Wat doen wij allemaal?</vt:lpstr>
      <vt:lpstr>Wie ben jij? </vt:lpstr>
      <vt:lpstr>Waarom isoleren?</vt:lpstr>
      <vt:lpstr>Wat is het beste voor jouw huis?</vt:lpstr>
      <vt:lpstr>Samen isoleren </vt:lpstr>
      <vt:lpstr>Waarom samen isoleren?</vt:lpstr>
      <vt:lpstr>Hoe zijn wij gestart?</vt:lpstr>
      <vt:lpstr>Waarom isoleren met natuurlijke materialen?</vt:lpstr>
      <vt:lpstr>Natuurvriendelijk isoleren </vt:lpstr>
      <vt:lpstr>Aanbod voor de buurt  </vt:lpstr>
      <vt:lpstr>Subsidie </vt:lpstr>
      <vt:lpstr>Wil je meehelpen?</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Smid (NMU)</dc:creator>
  <cp:lastModifiedBy>Laura Smid (NMU)</cp:lastModifiedBy>
  <cp:revision>1</cp:revision>
  <dcterms:created xsi:type="dcterms:W3CDTF">2026-05-08T10:55:14Z</dcterms:created>
  <dcterms:modified xsi:type="dcterms:W3CDTF">2026-05-20T14:28:06Z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0x0101006465D5BDD727FA4A8E870BB1B7C638C9</vt:lpwstr>
  </property>
  <property fmtid="{D5CDD505-2E9C-101B-9397-08002B2CF9AE}" pid="3" name="k7957b5f8f444a679b34b5b5923d672a">
    <vt:lpwstr>Lopend|dbd4ffdd-42b7-499f-b515-be6b43c64e3b</vt:lpwstr>
  </property>
  <property fmtid="{D5CDD505-2E9C-101B-9397-08002B2CF9AE}" pid="4" name="PUWaardering">
    <vt:lpwstr>5;#Vernietigen|90b47d01-38c6-4bfb-b527-d49e498a64bf</vt:lpwstr>
  </property>
  <property fmtid="{D5CDD505-2E9C-101B-9397-08002B2CF9AE}" pid="5" name="PUBewaartermijn">
    <vt:lpwstr>3;#10 jaar|b084b7cc-e10e-4cec-bcab-d34ef107cbe9</vt:lpwstr>
  </property>
  <property fmtid="{D5CDD505-2E9C-101B-9397-08002B2CF9AE}" pid="6" name="PUWBSTax">
    <vt:lpwstr>10;#P.0000 - Onbenoemd|3d735cab-bb43-4375-8d6c-aab7c97c3079</vt:lpwstr>
  </property>
  <property fmtid="{D5CDD505-2E9C-101B-9397-08002B2CF9AE}" pid="7" name="PUWerkproces">
    <vt:lpwstr>8;#Nog nader in te vullen|e20950c1-e059-4dd1-8571-f80d57af7540</vt:lpwstr>
  </property>
  <property fmtid="{D5CDD505-2E9C-101B-9397-08002B2CF9AE}" pid="8" name="PUWerkingsgebiedDossier">
    <vt:lpwstr>4;#Intern Provincie|189e3338-705c-4baf-9377-0e95b47bfb72</vt:lpwstr>
  </property>
  <property fmtid="{D5CDD505-2E9C-101B-9397-08002B2CF9AE}" pid="9" name="PUDomein">
    <vt:lpwstr>6;#Bestuurs- en directie-ondersteuning (BDO)|d08b38ef-bd44-469e-a883-48a9380805b7</vt:lpwstr>
  </property>
  <property fmtid="{D5CDD505-2E9C-101B-9397-08002B2CF9AE}" pid="10" name="_dlc_DocIdItemGuid">
    <vt:lpwstr>8d5b1e3a-b9ec-4a78-8314-f1963190cb5d</vt:lpwstr>
  </property>
  <property fmtid="{D5CDD505-2E9C-101B-9397-08002B2CF9AE}" pid="11" name="PUProceseigenaar">
    <vt:lpwstr>7;#Opgavemanager Utrecht 2050 circulaire topregio|0c55cf81-bda6-4d0a-9157-e8b6680e4dcd</vt:lpwstr>
  </property>
  <property fmtid="{D5CDD505-2E9C-101B-9397-08002B2CF9AE}" pid="12" name="PUEindverantwoordelijkeProceseigenaar">
    <vt:lpwstr>9;#SLO - Concernopdracht eigenaar CMT - Concernmanager Stedelijke Leefomgeving|d6c8a8ed-c777-4af9-a018-d5071af224cd</vt:lpwstr>
  </property>
  <property fmtid="{D5CDD505-2E9C-101B-9397-08002B2CF9AE}" pid="13" name="PUDoelenboom">
    <vt:lpwstr>1;#Het ondersteunen van de transitie naar een circulaire samenleving is sterker en meer integraal|2a737871-d638-4b81-9ad0-4622e1468582</vt:lpwstr>
  </property>
  <property fmtid="{D5CDD505-2E9C-101B-9397-08002B2CF9AE}" pid="14" name="PUThema">
    <vt:lpwstr>2;#Concernopdrachten|bf3cdca3-fc39-4734-a684-19f0592e9c19</vt:lpwstr>
  </property>
  <property fmtid="{D5CDD505-2E9C-101B-9397-08002B2CF9AE}" pid="15" name="PUDossierResultaat">
    <vt:lpwstr/>
  </property>
  <property fmtid="{D5CDD505-2E9C-101B-9397-08002B2CF9AE}" pid="16" name="jac39c03a7c14cb08e70c160a38b370d">
    <vt:lpwstr/>
  </property>
  <property fmtid="{D5CDD505-2E9C-101B-9397-08002B2CF9AE}" pid="17" name="MediaServiceImageTags">
    <vt:lpwstr/>
  </property>
  <property fmtid="{D5CDD505-2E9C-101B-9397-08002B2CF9AE}" pid="18" name="PUDossierStatus">
    <vt:lpwstr>15;#Lopend|dbd4ffdd-42b7-499f-b515-be6b43c64e3b</vt:lpwstr>
  </property>
  <property fmtid="{D5CDD505-2E9C-101B-9397-08002B2CF9AE}" pid="19" name="PUDocumentTrefwoorden">
    <vt:lpwstr/>
  </property>
</Properties>
</file>